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329" r:id="rId3"/>
    <p:sldId id="330" r:id="rId4"/>
    <p:sldId id="504" r:id="rId5"/>
    <p:sldId id="505" r:id="rId6"/>
    <p:sldId id="509" r:id="rId7"/>
    <p:sldId id="378" r:id="rId8"/>
    <p:sldId id="379" r:id="rId9"/>
    <p:sldId id="536" r:id="rId10"/>
    <p:sldId id="538" r:id="rId11"/>
    <p:sldId id="518" r:id="rId12"/>
    <p:sldId id="519" r:id="rId13"/>
    <p:sldId id="546" r:id="rId14"/>
    <p:sldId id="539" r:id="rId15"/>
    <p:sldId id="540" r:id="rId16"/>
    <p:sldId id="541" r:id="rId17"/>
    <p:sldId id="544" r:id="rId18"/>
    <p:sldId id="542" r:id="rId19"/>
    <p:sldId id="545" r:id="rId20"/>
    <p:sldId id="543" r:id="rId21"/>
    <p:sldId id="547" r:id="rId22"/>
  </p:sldIdLst>
  <p:sldSz cx="9144000" cy="6858000" type="screen4x3"/>
  <p:notesSz cx="6858000" cy="9144000"/>
  <p:custShowLst>
    <p:custShow name="Short Intro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60093"/>
    <a:srgbClr val="FF33CC"/>
    <a:srgbClr val="FF6600"/>
    <a:srgbClr val="385D8A"/>
    <a:srgbClr val="056AA6"/>
    <a:srgbClr val="FF9900"/>
    <a:srgbClr val="120B80"/>
    <a:srgbClr val="FFCB25"/>
    <a:srgbClr val="FFE28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88" autoAdjust="0"/>
    <p:restoredTop sz="99364" autoAdjust="0"/>
  </p:normalViewPr>
  <p:slideViewPr>
    <p:cSldViewPr showGuides="1">
      <p:cViewPr varScale="1">
        <p:scale>
          <a:sx n="109" d="100"/>
          <a:sy n="109" d="100"/>
        </p:scale>
        <p:origin x="-330" y="-84"/>
      </p:cViewPr>
      <p:guideLst>
        <p:guide orient="horz" pos="2636"/>
        <p:guide orient="horz" pos="1434"/>
        <p:guide orient="horz" pos="3657"/>
        <p:guide orient="horz" pos="935"/>
        <p:guide pos="816"/>
        <p:guide pos="49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3290886749723264E-2"/>
          <c:y val="1.585870677084467E-2"/>
          <c:w val="0.83383633728779005"/>
          <c:h val="0.816782379698348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1333MHz FSB (128 cores / 16 boards)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0000"/>
              </a:solidFill>
            </a:ln>
          </c:spPr>
          <c:dLbls>
            <c:txPr>
              <a:bodyPr rot="0" vert="horz" anchor="b" anchorCtr="0"/>
              <a:lstStyle/>
              <a:p>
                <a:pPr>
                  <a:defRPr sz="800" b="1">
                    <a:solidFill>
                      <a:srgbClr val="056AA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6157</c:v>
                </c:pt>
                <c:pt idx="1">
                  <c:v>12018</c:v>
                </c:pt>
                <c:pt idx="2">
                  <c:v>23981</c:v>
                </c:pt>
                <c:pt idx="3">
                  <c:v>44111</c:v>
                </c:pt>
                <c:pt idx="4">
                  <c:v>73218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1600MHz FSB (128 cores / 16 boards)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</c:spPr>
          <c:dLbls>
            <c:txPr>
              <a:bodyPr rot="0" vert="horz"/>
              <a:lstStyle/>
              <a:p>
                <a:pPr>
                  <a:defRPr sz="8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Sheet1!$D$2:$D$6</c:f>
              <c:numCache>
                <c:formatCode>_(* #,##0_);_(* \(#,##0\);_(* "-"??_);_(@_)</c:formatCode>
                <c:ptCount val="5"/>
                <c:pt idx="0">
                  <c:v>9714.3894</c:v>
                </c:pt>
                <c:pt idx="1">
                  <c:v>19145.0612</c:v>
                </c:pt>
                <c:pt idx="2">
                  <c:v>38197.496900000006</c:v>
                </c:pt>
                <c:pt idx="3">
                  <c:v>75633.730899999908</c:v>
                </c:pt>
                <c:pt idx="4">
                  <c:v>142280.27700000018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QPI 6.4GT/s (32 cores / 4 boards)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chemeClr val="tx1"/>
              </a:solidFill>
            </a:ln>
          </c:spPr>
          <c:dLbls>
            <c:txPr>
              <a:bodyPr rot="0" vert="horz"/>
              <a:lstStyle/>
              <a:p>
                <a:pPr>
                  <a:defRPr sz="800" b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Sheet1!$F$2:$F$6</c:f>
              <c:numCache>
                <c:formatCode>_(* #,##0_);_(* \(#,##0\);_(* "-"??_);_(@_)</c:formatCode>
                <c:ptCount val="5"/>
                <c:pt idx="0">
                  <c:v>33279.32</c:v>
                </c:pt>
                <c:pt idx="1">
                  <c:v>66536.100000000006</c:v>
                </c:pt>
                <c:pt idx="2">
                  <c:v>131462.49</c:v>
                </c:pt>
              </c:numCache>
            </c:numRef>
          </c:val>
        </c:ser>
        <c:dLbls>
          <c:showVal val="1"/>
        </c:dLbls>
        <c:axId val="149104128"/>
        <c:axId val="149106048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1333MHz - Efficiency</c:v>
                </c:pt>
              </c:strCache>
            </c:strRef>
          </c:tx>
          <c:spPr>
            <a:ln w="31750"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rgbClr val="3399FF"/>
              </a:solidFill>
              <a:ln w="6350">
                <a:solidFill>
                  <a:prstClr val="black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"/>
                  <c:y val="8.4536499243720344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800" b="1">
                    <a:solidFill>
                      <a:srgbClr val="056AA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0.97596231931135247</c:v>
                </c:pt>
                <c:pt idx="2">
                  <c:v>0.97372908884196829</c:v>
                </c:pt>
                <c:pt idx="3">
                  <c:v>0.89554572031833712</c:v>
                </c:pt>
                <c:pt idx="4">
                  <c:v>0.7432394023063188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1600MHz - Efficiency</c:v>
                </c:pt>
              </c:strCache>
            </c:strRef>
          </c:tx>
          <c:spPr>
            <a:ln cmpd="sng">
              <a:solidFill>
                <a:srgbClr val="00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rgbClr val="00FF00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2.764054236402818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2381874768755314E-3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Sheet1!$E$2:$E$6</c:f>
              <c:numCache>
                <c:formatCode>0%</c:formatCode>
                <c:ptCount val="5"/>
                <c:pt idx="0">
                  <c:v>1</c:v>
                </c:pt>
                <c:pt idx="1">
                  <c:v>0.98539704410037343</c:v>
                </c:pt>
                <c:pt idx="2">
                  <c:v>0.98301332505777372</c:v>
                </c:pt>
                <c:pt idx="3">
                  <c:v>0.97321776729477172</c:v>
                </c:pt>
                <c:pt idx="4">
                  <c:v>0.91539642342317573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QPI - Efficiency</c:v>
                </c:pt>
              </c:strCache>
            </c:strRef>
          </c:tx>
          <c:spPr>
            <a:ln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rgbClr val="FF0066"/>
              </a:solidFill>
              <a:ln w="6350">
                <a:solidFill>
                  <a:prstClr val="black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800" b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cat>
          <c:val>
            <c:numRef>
              <c:f>Sheet1!$G$2:$G$6</c:f>
              <c:numCache>
                <c:formatCode>0%</c:formatCode>
                <c:ptCount val="5"/>
                <c:pt idx="0">
                  <c:v>1</c:v>
                </c:pt>
                <c:pt idx="1">
                  <c:v>0.99966135125357225</c:v>
                </c:pt>
                <c:pt idx="2">
                  <c:v>0.98756893169692073</c:v>
                </c:pt>
              </c:numCache>
            </c:numRef>
          </c:val>
        </c:ser>
        <c:dLbls>
          <c:showVal val="1"/>
        </c:dLbls>
        <c:marker val="1"/>
        <c:axId val="156896640"/>
        <c:axId val="156894720"/>
      </c:lineChart>
      <c:catAx>
        <c:axId val="149104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Cores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691045442272828"/>
              <c:y val="0.890335386423488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9106048"/>
        <c:crosses val="autoZero"/>
        <c:auto val="1"/>
        <c:lblAlgn val="ctr"/>
        <c:lblOffset val="100"/>
      </c:catAx>
      <c:valAx>
        <c:axId val="149106048"/>
        <c:scaling>
          <c:orientation val="minMax"/>
          <c:max val="150000"/>
          <c:min val="0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Bandwidth (MB/sec</a:t>
                </a:r>
                <a:r>
                  <a:rPr lang="en-US" dirty="0"/>
                  <a:t>.)</a:t>
                </a:r>
              </a:p>
            </c:rich>
          </c:tx>
          <c:layout>
            <c:manualLayout>
              <c:xMode val="edge"/>
              <c:yMode val="edge"/>
              <c:x val="0"/>
              <c:y val="0.26126837143429632"/>
            </c:manualLayout>
          </c:layout>
        </c:title>
        <c:numFmt formatCode="#,##0_);[Red]\(#,##0\)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9104128"/>
        <c:crosses val="autoZero"/>
        <c:crossBetween val="between"/>
        <c:majorUnit val="30000"/>
        <c:minorUnit val="15000"/>
      </c:valAx>
      <c:valAx>
        <c:axId val="156894720"/>
        <c:scaling>
          <c:orientation val="minMax"/>
          <c:max val="1"/>
          <c:min val="0.5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Efficiency </a:t>
                </a:r>
                <a:r>
                  <a:rPr lang="en-US" sz="1000" b="0" dirty="0" smtClean="0"/>
                  <a:t>(compared to 8 cores / 1 boards)</a:t>
                </a:r>
                <a:endParaRPr lang="en-US" b="0" dirty="0"/>
              </a:p>
            </c:rich>
          </c:tx>
          <c:layout/>
        </c:title>
        <c:numFmt formatCode="0.00%" sourceLinked="0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156896640"/>
        <c:crosses val="max"/>
        <c:crossBetween val="between"/>
        <c:majorUnit val="0.1"/>
        <c:minorUnit val="5.0000000000000065E-2"/>
      </c:valAx>
      <c:catAx>
        <c:axId val="156896640"/>
        <c:scaling>
          <c:orientation val="minMax"/>
        </c:scaling>
        <c:delete val="1"/>
        <c:axPos val="b"/>
        <c:numFmt formatCode="General" sourceLinked="1"/>
        <c:tickLblPos val="nextTo"/>
        <c:crossAx val="15689472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4.0587823652904115E-2"/>
          <c:y val="0.93588569438701164"/>
          <c:w val="0.91723996186970658"/>
          <c:h val="6.4114305612988892E-2"/>
        </c:manualLayout>
      </c:layout>
      <c:txPr>
        <a:bodyPr/>
        <a:lstStyle/>
        <a:p>
          <a:pPr>
            <a:defRPr sz="900" b="0"/>
          </a:pPr>
          <a:endParaRPr lang="en-US"/>
        </a:p>
      </c:txPr>
    </c:legend>
    <c:plotVisOnly val="1"/>
    <c:dispBlanksAs val="gap"/>
  </c:chart>
  <c:txPr>
    <a:bodyPr/>
    <a:lstStyle/>
    <a:p>
      <a:pPr>
        <a:defRPr sz="1199">
          <a:latin typeface="Arial Narrow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757812500000002"/>
          <c:y val="3.7909857175952397E-2"/>
          <c:w val="0.81957037401574806"/>
          <c:h val="0.7215127057169299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vSMP Foundation (8 cores / 1 boards)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0000"/>
              </a:solidFill>
            </a:ln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999"/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181.mcf</c:v>
                </c:pt>
                <c:pt idx="4">
                  <c:v>186.crafty</c:v>
                </c:pt>
                <c:pt idx="5">
                  <c:v>197.parser</c:v>
                </c:pt>
                <c:pt idx="6">
                  <c:v>252.eon</c:v>
                </c:pt>
                <c:pt idx="7">
                  <c:v>253.perlbmk</c:v>
                </c:pt>
                <c:pt idx="8">
                  <c:v>254.gap</c:v>
                </c:pt>
                <c:pt idx="9">
                  <c:v>255.vortex</c:v>
                </c:pt>
                <c:pt idx="10">
                  <c:v>256.bzip2</c:v>
                </c:pt>
                <c:pt idx="11">
                  <c:v>300.twolf</c:v>
                </c:pt>
                <c:pt idx="12">
                  <c:v>SPECint_rate2000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110</c:v>
                </c:pt>
                <c:pt idx="1">
                  <c:v>77.8</c:v>
                </c:pt>
                <c:pt idx="2">
                  <c:v>147</c:v>
                </c:pt>
                <c:pt idx="3">
                  <c:v>32.200000000000003</c:v>
                </c:pt>
                <c:pt idx="4">
                  <c:v>242</c:v>
                </c:pt>
                <c:pt idx="5">
                  <c:v>83.8</c:v>
                </c:pt>
                <c:pt idx="6">
                  <c:v>291</c:v>
                </c:pt>
                <c:pt idx="7">
                  <c:v>197</c:v>
                </c:pt>
                <c:pt idx="8">
                  <c:v>94.3</c:v>
                </c:pt>
                <c:pt idx="9">
                  <c:v>213</c:v>
                </c:pt>
                <c:pt idx="10">
                  <c:v>113</c:v>
                </c:pt>
                <c:pt idx="11">
                  <c:v>176</c:v>
                </c:pt>
                <c:pt idx="12" formatCode="#,##0_);[Red]\(#,##0\)">
                  <c:v>128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vSMP Foundation (128 core / 16 boards)</c:v>
                </c:pt>
              </c:strCache>
            </c:strRef>
          </c:tx>
          <c:spPr>
            <a:gradFill flip="none" rotWithShape="1">
              <a:gsLst>
                <a:gs pos="10000">
                  <a:srgbClr val="3399FF"/>
                </a:gs>
                <a:gs pos="9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</a:ln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181.mcf</c:v>
                </c:pt>
                <c:pt idx="4">
                  <c:v>186.crafty</c:v>
                </c:pt>
                <c:pt idx="5">
                  <c:v>197.parser</c:v>
                </c:pt>
                <c:pt idx="6">
                  <c:v>252.eon</c:v>
                </c:pt>
                <c:pt idx="7">
                  <c:v>253.perlbmk</c:v>
                </c:pt>
                <c:pt idx="8">
                  <c:v>254.gap</c:v>
                </c:pt>
                <c:pt idx="9">
                  <c:v>255.vortex</c:v>
                </c:pt>
                <c:pt idx="10">
                  <c:v>256.bzip2</c:v>
                </c:pt>
                <c:pt idx="11">
                  <c:v>300.twolf</c:v>
                </c:pt>
                <c:pt idx="12">
                  <c:v>SPECint_rate2000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1560</c:v>
                </c:pt>
                <c:pt idx="1">
                  <c:v>922</c:v>
                </c:pt>
                <c:pt idx="2">
                  <c:v>1803</c:v>
                </c:pt>
                <c:pt idx="3">
                  <c:v>334</c:v>
                </c:pt>
                <c:pt idx="4">
                  <c:v>3733</c:v>
                </c:pt>
                <c:pt idx="5">
                  <c:v>1008</c:v>
                </c:pt>
                <c:pt idx="6">
                  <c:v>4328</c:v>
                </c:pt>
                <c:pt idx="7">
                  <c:v>2332</c:v>
                </c:pt>
                <c:pt idx="8">
                  <c:v>1007</c:v>
                </c:pt>
                <c:pt idx="9">
                  <c:v>2944</c:v>
                </c:pt>
                <c:pt idx="10">
                  <c:v>1498</c:v>
                </c:pt>
                <c:pt idx="11">
                  <c:v>2282</c:v>
                </c:pt>
                <c:pt idx="12" formatCode="#,##0_);[Red]\(#,##0\)">
                  <c:v>1623</c:v>
                </c:pt>
              </c:numCache>
            </c:numRef>
          </c:val>
        </c:ser>
        <c:dLbls>
          <c:showVal val="1"/>
        </c:dLbls>
        <c:axId val="176089728"/>
        <c:axId val="176525312"/>
      </c:barChart>
      <c:lineChart>
        <c:grouping val="standard"/>
        <c:ser>
          <c:idx val="5"/>
          <c:order val="2"/>
          <c:tx>
            <c:strRef>
              <c:f>Sheet1!$D$1</c:f>
              <c:strCache>
                <c:ptCount val="1"/>
                <c:pt idx="0">
                  <c:v>Efficiency (128 core to 8 cores)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Val val="1"/>
          </c:dLbls>
          <c:cat>
            <c:strRef>
              <c:f>Sheet1!$A$2:$A$14</c:f>
              <c:strCache>
                <c:ptCount val="13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181.mcf</c:v>
                </c:pt>
                <c:pt idx="4">
                  <c:v>186.crafty</c:v>
                </c:pt>
                <c:pt idx="5">
                  <c:v>197.parser</c:v>
                </c:pt>
                <c:pt idx="6">
                  <c:v>252.eon</c:v>
                </c:pt>
                <c:pt idx="7">
                  <c:v>253.perlbmk</c:v>
                </c:pt>
                <c:pt idx="8">
                  <c:v>254.gap</c:v>
                </c:pt>
                <c:pt idx="9">
                  <c:v>255.vortex</c:v>
                </c:pt>
                <c:pt idx="10">
                  <c:v>256.bzip2</c:v>
                </c:pt>
                <c:pt idx="11">
                  <c:v>300.twolf</c:v>
                </c:pt>
                <c:pt idx="12">
                  <c:v>SPECint_rate2000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0.88636363636363691</c:v>
                </c:pt>
                <c:pt idx="1">
                  <c:v>0.74068123393316421</c:v>
                </c:pt>
                <c:pt idx="2">
                  <c:v>0.76658163265306389</c:v>
                </c:pt>
                <c:pt idx="3">
                  <c:v>0.64829192546584002</c:v>
                </c:pt>
                <c:pt idx="4">
                  <c:v>0.9641012396694234</c:v>
                </c:pt>
                <c:pt idx="5">
                  <c:v>0.75178997613365328</c:v>
                </c:pt>
                <c:pt idx="6">
                  <c:v>0.92955326460481102</c:v>
                </c:pt>
                <c:pt idx="7">
                  <c:v>0.73984771573604069</c:v>
                </c:pt>
                <c:pt idx="8">
                  <c:v>0.66741781548250401</c:v>
                </c:pt>
                <c:pt idx="9">
                  <c:v>0.86384976525821722</c:v>
                </c:pt>
                <c:pt idx="10">
                  <c:v>0.82853982300884965</c:v>
                </c:pt>
                <c:pt idx="11">
                  <c:v>0.81036931818181823</c:v>
                </c:pt>
                <c:pt idx="12">
                  <c:v>0.79248046874999956</c:v>
                </c:pt>
              </c:numCache>
            </c:numRef>
          </c:val>
        </c:ser>
        <c:marker val="1"/>
        <c:axId val="176822912"/>
        <c:axId val="176820992"/>
      </c:lineChart>
      <c:catAx>
        <c:axId val="17608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Benchmark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 rot="0"/>
          <a:lstStyle/>
          <a:p>
            <a:pPr>
              <a:defRPr sz="700"/>
            </a:pPr>
            <a:endParaRPr lang="en-US"/>
          </a:p>
        </c:txPr>
        <c:crossAx val="176525312"/>
        <c:crosses val="autoZero"/>
        <c:auto val="1"/>
        <c:lblAlgn val="ctr"/>
        <c:lblOffset val="100"/>
        <c:tickLblSkip val="1"/>
      </c:catAx>
      <c:valAx>
        <c:axId val="176525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Rate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176089728"/>
        <c:crosses val="autoZero"/>
        <c:crossBetween val="between"/>
      </c:valAx>
      <c:valAx>
        <c:axId val="176820992"/>
        <c:scaling>
          <c:orientation val="minMax"/>
        </c:scaling>
        <c:axPos val="r"/>
        <c:numFmt formatCode="0%" sourceLinked="1"/>
        <c:tickLblPos val="nextTo"/>
        <c:crossAx val="176822912"/>
        <c:crosses val="max"/>
        <c:crossBetween val="between"/>
      </c:valAx>
      <c:catAx>
        <c:axId val="176822912"/>
        <c:scaling>
          <c:orientation val="minMax"/>
        </c:scaling>
        <c:delete val="1"/>
        <c:axPos val="b"/>
        <c:tickLblPos val="nextTo"/>
        <c:crossAx val="176820992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 sz="1199">
          <a:latin typeface="Arial Narrow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0193571849705011E-2"/>
          <c:y val="3.5101719607363323E-2"/>
          <c:w val="0.86536513061829534"/>
          <c:h val="0.746104705600144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16 Threads (1 board)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12"/>
            <c:spPr>
              <a:solidFill>
                <a:srgbClr val="3399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Val val="1"/>
          </c:dLbls>
          <c:cat>
            <c:strRef>
              <c:f>Sheet1!$A$2:$A$14</c:f>
              <c:strCache>
                <c:ptCount val="13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SPECint_rate_base2006</c:v>
                </c:pt>
              </c:strCache>
            </c:str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198</c:v>
                </c:pt>
                <c:pt idx="1">
                  <c:v>145</c:v>
                </c:pt>
                <c:pt idx="2">
                  <c:v>189</c:v>
                </c:pt>
                <c:pt idx="3">
                  <c:v>253</c:v>
                </c:pt>
                <c:pt idx="4">
                  <c:v>223</c:v>
                </c:pt>
                <c:pt idx="5">
                  <c:v>168</c:v>
                </c:pt>
                <c:pt idx="6">
                  <c:v>209</c:v>
                </c:pt>
                <c:pt idx="7">
                  <c:v>692</c:v>
                </c:pt>
                <c:pt idx="8">
                  <c:v>293</c:v>
                </c:pt>
                <c:pt idx="9">
                  <c:v>167</c:v>
                </c:pt>
                <c:pt idx="10">
                  <c:v>144</c:v>
                </c:pt>
                <c:pt idx="11">
                  <c:v>250</c:v>
                </c:pt>
                <c:pt idx="12">
                  <c:v>220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64 Threads (4 boards)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12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Val val="1"/>
          </c:dLbls>
          <c:cat>
            <c:strRef>
              <c:f>Sheet1!$A$2:$A$14</c:f>
              <c:strCache>
                <c:ptCount val="13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SPECint_rate_base2006</c:v>
                </c:pt>
              </c:strCache>
            </c:strRef>
          </c:cat>
          <c:val>
            <c:numRef>
              <c:f>Sheet1!$C$2:$C$14</c:f>
              <c:numCache>
                <c:formatCode>_(* #,##0_);_(* \(#,##0\);_(* "-"??_);_(@_)</c:formatCode>
                <c:ptCount val="13"/>
                <c:pt idx="0">
                  <c:v>796</c:v>
                </c:pt>
                <c:pt idx="1">
                  <c:v>560</c:v>
                </c:pt>
                <c:pt idx="2">
                  <c:v>736</c:v>
                </c:pt>
                <c:pt idx="3">
                  <c:v>997</c:v>
                </c:pt>
                <c:pt idx="4">
                  <c:v>889</c:v>
                </c:pt>
                <c:pt idx="5">
                  <c:v>670</c:v>
                </c:pt>
                <c:pt idx="6">
                  <c:v>831</c:v>
                </c:pt>
                <c:pt idx="7">
                  <c:v>2380</c:v>
                </c:pt>
                <c:pt idx="8">
                  <c:v>1160</c:v>
                </c:pt>
                <c:pt idx="9">
                  <c:v>651</c:v>
                </c:pt>
                <c:pt idx="10">
                  <c:v>561</c:v>
                </c:pt>
                <c:pt idx="11">
                  <c:v>969</c:v>
                </c:pt>
                <c:pt idx="12">
                  <c:v>857</c:v>
                </c:pt>
              </c:numCache>
            </c:numRef>
          </c:val>
        </c:ser>
        <c:axId val="202789248"/>
        <c:axId val="202790784"/>
      </c:barChart>
      <c:barChart>
        <c:barDir val="col"/>
        <c:grouping val="clustered"/>
        <c:ser>
          <c:idx val="2"/>
          <c:order val="2"/>
          <c:tx>
            <c:strRef>
              <c:f>Sheet1!$D$1</c:f>
              <c:strCache>
                <c:ptCount val="1"/>
                <c:pt idx="0">
                  <c:v>Efficiency</c:v>
                </c:pt>
              </c:strCache>
            </c:strRef>
          </c:tx>
          <c:spPr>
            <a:noFill/>
            <a:ln w="25400">
              <a:solidFill>
                <a:schemeClr val="accent6"/>
              </a:solidFill>
            </a:ln>
          </c:spPr>
          <c:dPt>
            <c:idx val="12"/>
            <c:spPr>
              <a:solidFill>
                <a:srgbClr val="F79646">
                  <a:alpha val="25000"/>
                </a:srgbClr>
              </a:solidFill>
              <a:ln w="25400">
                <a:solidFill>
                  <a:schemeClr val="accent6"/>
                </a:solidFill>
              </a:ln>
            </c:spPr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0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Sheet1!$A$2:$A$14</c:f>
              <c:strCache>
                <c:ptCount val="13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445.gobmk</c:v>
                </c:pt>
                <c:pt idx="5">
                  <c:v>456.hmmer</c:v>
                </c:pt>
                <c:pt idx="6">
                  <c:v>458.sjeng</c:v>
                </c:pt>
                <c:pt idx="7">
                  <c:v>462.libquantum</c:v>
                </c:pt>
                <c:pt idx="8">
                  <c:v>464.h264ref</c:v>
                </c:pt>
                <c:pt idx="9">
                  <c:v>471.omnetpp</c:v>
                </c:pt>
                <c:pt idx="10">
                  <c:v>473.astar</c:v>
                </c:pt>
                <c:pt idx="11">
                  <c:v>483.xalancbmk</c:v>
                </c:pt>
                <c:pt idx="12">
                  <c:v>SPECint_rate_base2006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1.005050505050505</c:v>
                </c:pt>
                <c:pt idx="1">
                  <c:v>0.96551724137931039</c:v>
                </c:pt>
                <c:pt idx="2">
                  <c:v>0.97354497354497349</c:v>
                </c:pt>
                <c:pt idx="3">
                  <c:v>0.9851778656126482</c:v>
                </c:pt>
                <c:pt idx="4">
                  <c:v>0.99663677130044848</c:v>
                </c:pt>
                <c:pt idx="5">
                  <c:v>0.99702380952380953</c:v>
                </c:pt>
                <c:pt idx="6">
                  <c:v>0.99401913875598091</c:v>
                </c:pt>
                <c:pt idx="7">
                  <c:v>0.85982658959537572</c:v>
                </c:pt>
                <c:pt idx="8">
                  <c:v>0.98976109215017061</c:v>
                </c:pt>
                <c:pt idx="9">
                  <c:v>0.97455089820359286</c:v>
                </c:pt>
                <c:pt idx="10">
                  <c:v>0.97395833333333337</c:v>
                </c:pt>
                <c:pt idx="11">
                  <c:v>0.96899999999999997</c:v>
                </c:pt>
                <c:pt idx="12">
                  <c:v>0.97386363636363638</c:v>
                </c:pt>
              </c:numCache>
            </c:numRef>
          </c:val>
        </c:ser>
        <c:gapWidth val="36"/>
        <c:axId val="155555712"/>
        <c:axId val="155553792"/>
      </c:barChart>
      <c:catAx>
        <c:axId val="20278924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2790784"/>
        <c:crosses val="autoZero"/>
        <c:auto val="1"/>
        <c:lblAlgn val="ctr"/>
        <c:lblOffset val="100"/>
      </c:catAx>
      <c:valAx>
        <c:axId val="202790784"/>
        <c:scaling>
          <c:orientation val="minMax"/>
          <c:max val="262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Rate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202789248"/>
        <c:crosses val="autoZero"/>
        <c:crossBetween val="between"/>
        <c:majorUnit val="250"/>
      </c:valAx>
      <c:valAx>
        <c:axId val="155553792"/>
        <c:scaling>
          <c:orientation val="minMax"/>
          <c:max val="1.05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Efficiency</a:t>
                </a:r>
                <a:endParaRPr lang="en-US" dirty="0"/>
              </a:p>
            </c:rich>
          </c:tx>
          <c:layout/>
        </c:title>
        <c:numFmt formatCode="0%" sourceLinked="1"/>
        <c:tickLblPos val="nextTo"/>
        <c:crossAx val="155555712"/>
        <c:crosses val="max"/>
        <c:crossBetween val="between"/>
        <c:majorUnit val="0.1"/>
      </c:valAx>
      <c:catAx>
        <c:axId val="155555712"/>
        <c:scaling>
          <c:orientation val="minMax"/>
        </c:scaling>
        <c:delete val="1"/>
        <c:axPos val="b"/>
        <c:tickLblPos val="nextTo"/>
        <c:crossAx val="155553792"/>
        <c:crosses val="autoZero"/>
        <c:auto val="1"/>
        <c:lblAlgn val="ctr"/>
        <c:lblOffset val="100"/>
      </c:catAx>
    </c:plotArea>
    <c:legend>
      <c:legendPos val="tr"/>
      <c:layout>
        <c:manualLayout>
          <c:xMode val="edge"/>
          <c:yMode val="edge"/>
          <c:x val="7.6314585939178933E-2"/>
          <c:y val="0.9423209313039197"/>
          <c:w val="0.38344528137621742"/>
          <c:h val="4.9423135638046081E-2"/>
        </c:manualLayout>
      </c:layout>
      <c:overlay val="1"/>
      <c:spPr>
        <a:solidFill>
          <a:srgbClr val="FFFF99">
            <a:alpha val="25000"/>
          </a:srgbClr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vSMP Foundation (8 cores / 1 boards)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0000"/>
              </a:solidFill>
            </a:ln>
          </c:spPr>
          <c:dLbls>
            <c:txPr>
              <a:bodyPr rot="-5400000" vert="horz"/>
              <a:lstStyle/>
              <a:p>
                <a:pPr>
                  <a:defRPr sz="999"/>
                </a:pPr>
                <a:endParaRPr lang="en-US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168.wupwise</c:v>
                </c:pt>
                <c:pt idx="1">
                  <c:v>171.swim</c:v>
                </c:pt>
                <c:pt idx="2">
                  <c:v>172.mgrid</c:v>
                </c:pt>
                <c:pt idx="3">
                  <c:v>173.applu</c:v>
                </c:pt>
                <c:pt idx="4">
                  <c:v>177.mesa</c:v>
                </c:pt>
                <c:pt idx="5">
                  <c:v>178.galgel</c:v>
                </c:pt>
                <c:pt idx="6">
                  <c:v>179.art</c:v>
                </c:pt>
                <c:pt idx="7">
                  <c:v>183.equake</c:v>
                </c:pt>
                <c:pt idx="8">
                  <c:v>187.facerec</c:v>
                </c:pt>
                <c:pt idx="9">
                  <c:v>188.ammp</c:v>
                </c:pt>
                <c:pt idx="10">
                  <c:v>189.lucas</c:v>
                </c:pt>
                <c:pt idx="11">
                  <c:v>191.fma3d</c:v>
                </c:pt>
                <c:pt idx="12">
                  <c:v>200.sixtrack</c:v>
                </c:pt>
                <c:pt idx="13">
                  <c:v>301.apsi</c:v>
                </c:pt>
                <c:pt idx="14">
                  <c:v>SPECFP_rate2000</c:v>
                </c:pt>
              </c:strCache>
            </c:strRef>
          </c:cat>
          <c:val>
            <c:numRef>
              <c:f>Sheet1!$B$2:$B$16</c:f>
              <c:numCache>
                <c:formatCode>_(* #,##0_);_(* \(#,##0\);_(* "-"??_);_(@_)</c:formatCode>
                <c:ptCount val="15"/>
                <c:pt idx="0">
                  <c:v>99.7</c:v>
                </c:pt>
                <c:pt idx="1">
                  <c:v>50</c:v>
                </c:pt>
                <c:pt idx="2">
                  <c:v>43.8</c:v>
                </c:pt>
                <c:pt idx="3">
                  <c:v>138</c:v>
                </c:pt>
                <c:pt idx="4">
                  <c:v>210</c:v>
                </c:pt>
                <c:pt idx="5">
                  <c:v>265</c:v>
                </c:pt>
                <c:pt idx="6">
                  <c:v>164</c:v>
                </c:pt>
                <c:pt idx="7">
                  <c:v>45.9</c:v>
                </c:pt>
                <c:pt idx="8">
                  <c:v>105</c:v>
                </c:pt>
                <c:pt idx="9">
                  <c:v>95.5</c:v>
                </c:pt>
                <c:pt idx="10">
                  <c:v>56.2</c:v>
                </c:pt>
                <c:pt idx="11">
                  <c:v>63.3</c:v>
                </c:pt>
                <c:pt idx="12">
                  <c:v>81.599999999999994</c:v>
                </c:pt>
                <c:pt idx="13">
                  <c:v>103</c:v>
                </c:pt>
                <c:pt idx="14">
                  <c:v>93.3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vSMP Foundation (128 core / 16 boards)</c:v>
                </c:pt>
              </c:strCache>
            </c:strRef>
          </c:tx>
          <c:spPr>
            <a:gradFill flip="none" rotWithShape="1">
              <a:gsLst>
                <a:gs pos="10000">
                  <a:srgbClr val="3399FF"/>
                </a:gs>
                <a:gs pos="90000">
                  <a:srgbClr val="FFFFFF"/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168.wupwise</c:v>
                </c:pt>
                <c:pt idx="1">
                  <c:v>171.swim</c:v>
                </c:pt>
                <c:pt idx="2">
                  <c:v>172.mgrid</c:v>
                </c:pt>
                <c:pt idx="3">
                  <c:v>173.applu</c:v>
                </c:pt>
                <c:pt idx="4">
                  <c:v>177.mesa</c:v>
                </c:pt>
                <c:pt idx="5">
                  <c:v>178.galgel</c:v>
                </c:pt>
                <c:pt idx="6">
                  <c:v>179.art</c:v>
                </c:pt>
                <c:pt idx="7">
                  <c:v>183.equake</c:v>
                </c:pt>
                <c:pt idx="8">
                  <c:v>187.facerec</c:v>
                </c:pt>
                <c:pt idx="9">
                  <c:v>188.ammp</c:v>
                </c:pt>
                <c:pt idx="10">
                  <c:v>189.lucas</c:v>
                </c:pt>
                <c:pt idx="11">
                  <c:v>191.fma3d</c:v>
                </c:pt>
                <c:pt idx="12">
                  <c:v>200.sixtrack</c:v>
                </c:pt>
                <c:pt idx="13">
                  <c:v>301.apsi</c:v>
                </c:pt>
                <c:pt idx="14">
                  <c:v>SPECFP_rate2000</c:v>
                </c:pt>
              </c:strCache>
            </c:strRef>
          </c:cat>
          <c:val>
            <c:numRef>
              <c:f>Sheet1!$C$2:$C$16</c:f>
              <c:numCache>
                <c:formatCode>_(* #,##0_);_(* \(#,##0\);_(* "-"??_);_(@_)</c:formatCode>
                <c:ptCount val="15"/>
                <c:pt idx="0">
                  <c:v>1282</c:v>
                </c:pt>
                <c:pt idx="1">
                  <c:v>600</c:v>
                </c:pt>
                <c:pt idx="2">
                  <c:v>469</c:v>
                </c:pt>
                <c:pt idx="3">
                  <c:v>1420</c:v>
                </c:pt>
                <c:pt idx="4">
                  <c:v>3132</c:v>
                </c:pt>
                <c:pt idx="5">
                  <c:v>2864</c:v>
                </c:pt>
                <c:pt idx="6">
                  <c:v>1494</c:v>
                </c:pt>
                <c:pt idx="7">
                  <c:v>561</c:v>
                </c:pt>
                <c:pt idx="8">
                  <c:v>1061</c:v>
                </c:pt>
                <c:pt idx="9">
                  <c:v>1267</c:v>
                </c:pt>
                <c:pt idx="10">
                  <c:v>594</c:v>
                </c:pt>
                <c:pt idx="11">
                  <c:v>679</c:v>
                </c:pt>
                <c:pt idx="12">
                  <c:v>1264</c:v>
                </c:pt>
                <c:pt idx="13">
                  <c:v>1374</c:v>
                </c:pt>
                <c:pt idx="14">
                  <c:v>1097</c:v>
                </c:pt>
              </c:numCache>
            </c:numRef>
          </c:val>
        </c:ser>
        <c:dLbls>
          <c:showVal val="1"/>
        </c:dLbls>
        <c:axId val="199110656"/>
        <c:axId val="199277952"/>
      </c:barChart>
      <c:lineChart>
        <c:grouping val="standard"/>
        <c:ser>
          <c:idx val="5"/>
          <c:order val="2"/>
          <c:tx>
            <c:strRef>
              <c:f>Sheet1!$D$1</c:f>
              <c:strCache>
                <c:ptCount val="1"/>
                <c:pt idx="0">
                  <c:v>Efficiency (128 core to 8 cores)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2"/>
              <c:layout/>
              <c:dLblPos val="l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Val val="1"/>
          </c:dLbls>
          <c:cat>
            <c:strRef>
              <c:f>Sheet1!$A$2:$A$16</c:f>
              <c:strCache>
                <c:ptCount val="15"/>
                <c:pt idx="0">
                  <c:v>168.wupwise</c:v>
                </c:pt>
                <c:pt idx="1">
                  <c:v>171.swim</c:v>
                </c:pt>
                <c:pt idx="2">
                  <c:v>172.mgrid</c:v>
                </c:pt>
                <c:pt idx="3">
                  <c:v>173.applu</c:v>
                </c:pt>
                <c:pt idx="4">
                  <c:v>177.mesa</c:v>
                </c:pt>
                <c:pt idx="5">
                  <c:v>178.galgel</c:v>
                </c:pt>
                <c:pt idx="6">
                  <c:v>179.art</c:v>
                </c:pt>
                <c:pt idx="7">
                  <c:v>183.equake</c:v>
                </c:pt>
                <c:pt idx="8">
                  <c:v>187.facerec</c:v>
                </c:pt>
                <c:pt idx="9">
                  <c:v>188.ammp</c:v>
                </c:pt>
                <c:pt idx="10">
                  <c:v>189.lucas</c:v>
                </c:pt>
                <c:pt idx="11">
                  <c:v>191.fma3d</c:v>
                </c:pt>
                <c:pt idx="12">
                  <c:v>200.sixtrack</c:v>
                </c:pt>
                <c:pt idx="13">
                  <c:v>301.apsi</c:v>
                </c:pt>
                <c:pt idx="14">
                  <c:v>SPECFP_rate2000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0.80366098294884669</c:v>
                </c:pt>
                <c:pt idx="1">
                  <c:v>0.75000000000000133</c:v>
                </c:pt>
                <c:pt idx="2">
                  <c:v>0.66923515981735149</c:v>
                </c:pt>
                <c:pt idx="3">
                  <c:v>0.64311594202898703</c:v>
                </c:pt>
                <c:pt idx="4">
                  <c:v>0.93214285714285761</c:v>
                </c:pt>
                <c:pt idx="5">
                  <c:v>0.67547169811320928</c:v>
                </c:pt>
                <c:pt idx="6">
                  <c:v>0.56935975609756095</c:v>
                </c:pt>
                <c:pt idx="7">
                  <c:v>0.76388888888889084</c:v>
                </c:pt>
                <c:pt idx="8">
                  <c:v>0.63154761904761902</c:v>
                </c:pt>
                <c:pt idx="9">
                  <c:v>0.82918848167539272</c:v>
                </c:pt>
                <c:pt idx="10">
                  <c:v>0.66058718861209953</c:v>
                </c:pt>
                <c:pt idx="11">
                  <c:v>0.67041864139020535</c:v>
                </c:pt>
                <c:pt idx="12">
                  <c:v>0.96813725490196056</c:v>
                </c:pt>
                <c:pt idx="13">
                  <c:v>0.83373786407766959</c:v>
                </c:pt>
                <c:pt idx="14">
                  <c:v>0.73486066452304522</c:v>
                </c:pt>
              </c:numCache>
            </c:numRef>
          </c:val>
        </c:ser>
        <c:marker val="1"/>
        <c:axId val="202250112"/>
        <c:axId val="202128768"/>
      </c:lineChart>
      <c:catAx>
        <c:axId val="19911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Benchmark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 rot="0"/>
          <a:lstStyle/>
          <a:p>
            <a:pPr>
              <a:defRPr sz="700"/>
            </a:pPr>
            <a:endParaRPr lang="en-US"/>
          </a:p>
        </c:txPr>
        <c:crossAx val="199277952"/>
        <c:crosses val="autoZero"/>
        <c:auto val="1"/>
        <c:lblAlgn val="ctr"/>
        <c:lblOffset val="100"/>
        <c:tickLblSkip val="1"/>
      </c:catAx>
      <c:valAx>
        <c:axId val="199277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dirty="0" smtClean="0"/>
                  <a:t>Rate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199110656"/>
        <c:crosses val="autoZero"/>
        <c:crossBetween val="between"/>
      </c:valAx>
      <c:valAx>
        <c:axId val="202128768"/>
        <c:scaling>
          <c:orientation val="minMax"/>
        </c:scaling>
        <c:axPos val="r"/>
        <c:numFmt formatCode="0%" sourceLinked="1"/>
        <c:tickLblPos val="nextTo"/>
        <c:crossAx val="202250112"/>
        <c:crosses val="max"/>
        <c:crossBetween val="between"/>
      </c:valAx>
      <c:catAx>
        <c:axId val="202250112"/>
        <c:scaling>
          <c:orientation val="minMax"/>
        </c:scaling>
        <c:delete val="1"/>
        <c:axPos val="b"/>
        <c:tickLblPos val="nextTo"/>
        <c:crossAx val="20212876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txPr>
    <a:bodyPr/>
    <a:lstStyle/>
    <a:p>
      <a:pPr>
        <a:defRPr sz="1199">
          <a:latin typeface="Arial Narrow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0193571849705053E-2"/>
          <c:y val="3.5101719607363351E-2"/>
          <c:w val="0.86536513061829556"/>
          <c:h val="0.746104705600144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16 Threads (1 board)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</c:spPr>
          <c:dPt>
            <c:idx val="17"/>
            <c:spPr>
              <a:solidFill>
                <a:srgbClr val="3399FF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Val val="1"/>
          </c:dLbls>
          <c:cat>
            <c:strRef>
              <c:f>Sheet1!$A$2:$A$19</c:f>
              <c:strCache>
                <c:ptCount val="18"/>
                <c:pt idx="0">
                  <c:v>410.bwaves</c:v>
                </c:pt>
                <c:pt idx="1">
                  <c:v>416.gamess</c:v>
                </c:pt>
                <c:pt idx="2">
                  <c:v>433.milc</c:v>
                </c:pt>
                <c:pt idx="3">
                  <c:v>434.zeusmp</c:v>
                </c:pt>
                <c:pt idx="4">
                  <c:v>435.gromacs</c:v>
                </c:pt>
                <c:pt idx="5">
                  <c:v>436.cactusADM</c:v>
                </c:pt>
                <c:pt idx="6">
                  <c:v>437.leslie3d</c:v>
                </c:pt>
                <c:pt idx="7">
                  <c:v>444.namd</c:v>
                </c:pt>
                <c:pt idx="8">
                  <c:v>447.dealII</c:v>
                </c:pt>
                <c:pt idx="9">
                  <c:v>450.soplex</c:v>
                </c:pt>
                <c:pt idx="10">
                  <c:v>453.povray</c:v>
                </c:pt>
                <c:pt idx="11">
                  <c:v>454.calculix</c:v>
                </c:pt>
                <c:pt idx="12">
                  <c:v>459.GemsFDTD</c:v>
                </c:pt>
                <c:pt idx="13">
                  <c:v>465.tonto</c:v>
                </c:pt>
                <c:pt idx="14">
                  <c:v>470.lbm</c:v>
                </c:pt>
                <c:pt idx="15">
                  <c:v>481.wrf</c:v>
                </c:pt>
                <c:pt idx="16">
                  <c:v>482.sphinx3</c:v>
                </c:pt>
                <c:pt idx="17">
                  <c:v>SPECfp_rate_base2006</c:v>
                </c:pt>
              </c:strCache>
            </c:str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166.06</c:v>
                </c:pt>
                <c:pt idx="1">
                  <c:v>196.91</c:v>
                </c:pt>
                <c:pt idx="2">
                  <c:v>131.09</c:v>
                </c:pt>
                <c:pt idx="3">
                  <c:v>192.87</c:v>
                </c:pt>
                <c:pt idx="4">
                  <c:v>187.18</c:v>
                </c:pt>
                <c:pt idx="5">
                  <c:v>216.51</c:v>
                </c:pt>
                <c:pt idx="6">
                  <c:v>118.77</c:v>
                </c:pt>
                <c:pt idx="7">
                  <c:v>173.73</c:v>
                </c:pt>
                <c:pt idx="8">
                  <c:v>237.05</c:v>
                </c:pt>
                <c:pt idx="9">
                  <c:v>130.62</c:v>
                </c:pt>
                <c:pt idx="10">
                  <c:v>259.39999999999998</c:v>
                </c:pt>
                <c:pt idx="11">
                  <c:v>219.82</c:v>
                </c:pt>
                <c:pt idx="12">
                  <c:v>107.07</c:v>
                </c:pt>
                <c:pt idx="13">
                  <c:v>195.99</c:v>
                </c:pt>
                <c:pt idx="14">
                  <c:v>108</c:v>
                </c:pt>
                <c:pt idx="15">
                  <c:v>205.52</c:v>
                </c:pt>
                <c:pt idx="16">
                  <c:v>188.06</c:v>
                </c:pt>
                <c:pt idx="17">
                  <c:v>172.58493081346253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64 Threads (4 boards)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dPt>
            <c:idx val="17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Val val="1"/>
          </c:dLbls>
          <c:cat>
            <c:strRef>
              <c:f>Sheet1!$A$2:$A$19</c:f>
              <c:strCache>
                <c:ptCount val="18"/>
                <c:pt idx="0">
                  <c:v>410.bwaves</c:v>
                </c:pt>
                <c:pt idx="1">
                  <c:v>416.gamess</c:v>
                </c:pt>
                <c:pt idx="2">
                  <c:v>433.milc</c:v>
                </c:pt>
                <c:pt idx="3">
                  <c:v>434.zeusmp</c:v>
                </c:pt>
                <c:pt idx="4">
                  <c:v>435.gromacs</c:v>
                </c:pt>
                <c:pt idx="5">
                  <c:v>436.cactusADM</c:v>
                </c:pt>
                <c:pt idx="6">
                  <c:v>437.leslie3d</c:v>
                </c:pt>
                <c:pt idx="7">
                  <c:v>444.namd</c:v>
                </c:pt>
                <c:pt idx="8">
                  <c:v>447.dealII</c:v>
                </c:pt>
                <c:pt idx="9">
                  <c:v>450.soplex</c:v>
                </c:pt>
                <c:pt idx="10">
                  <c:v>453.povray</c:v>
                </c:pt>
                <c:pt idx="11">
                  <c:v>454.calculix</c:v>
                </c:pt>
                <c:pt idx="12">
                  <c:v>459.GemsFDTD</c:v>
                </c:pt>
                <c:pt idx="13">
                  <c:v>465.tonto</c:v>
                </c:pt>
                <c:pt idx="14">
                  <c:v>470.lbm</c:v>
                </c:pt>
                <c:pt idx="15">
                  <c:v>481.wrf</c:v>
                </c:pt>
                <c:pt idx="16">
                  <c:v>482.sphinx3</c:v>
                </c:pt>
                <c:pt idx="17">
                  <c:v>SPECfp_rate_base2006</c:v>
                </c:pt>
              </c:strCache>
            </c:strRef>
          </c:cat>
          <c:val>
            <c:numRef>
              <c:f>Sheet1!$C$2:$C$19</c:f>
              <c:numCache>
                <c:formatCode>_(* #,##0_);_(* \(#,##0\);_(* "-"??_);_(@_)</c:formatCode>
                <c:ptCount val="18"/>
                <c:pt idx="0">
                  <c:v>621</c:v>
                </c:pt>
                <c:pt idx="1">
                  <c:v>784</c:v>
                </c:pt>
                <c:pt idx="2">
                  <c:v>499</c:v>
                </c:pt>
                <c:pt idx="3">
                  <c:v>759</c:v>
                </c:pt>
                <c:pt idx="4">
                  <c:v>744</c:v>
                </c:pt>
                <c:pt idx="5">
                  <c:v>848</c:v>
                </c:pt>
                <c:pt idx="6">
                  <c:v>449</c:v>
                </c:pt>
                <c:pt idx="7">
                  <c:v>695</c:v>
                </c:pt>
                <c:pt idx="8">
                  <c:v>932</c:v>
                </c:pt>
                <c:pt idx="9">
                  <c:v>473</c:v>
                </c:pt>
                <c:pt idx="10">
                  <c:v>1030</c:v>
                </c:pt>
                <c:pt idx="11">
                  <c:v>870</c:v>
                </c:pt>
                <c:pt idx="12">
                  <c:v>402</c:v>
                </c:pt>
                <c:pt idx="13">
                  <c:v>794</c:v>
                </c:pt>
                <c:pt idx="14">
                  <c:v>396</c:v>
                </c:pt>
                <c:pt idx="15">
                  <c:v>780</c:v>
                </c:pt>
                <c:pt idx="16">
                  <c:v>702</c:v>
                </c:pt>
                <c:pt idx="17">
                  <c:v>666</c:v>
                </c:pt>
              </c:numCache>
            </c:numRef>
          </c:val>
        </c:ser>
        <c:axId val="155986944"/>
        <c:axId val="156021504"/>
      </c:barChart>
      <c:barChart>
        <c:barDir val="col"/>
        <c:grouping val="clustered"/>
        <c:ser>
          <c:idx val="2"/>
          <c:order val="2"/>
          <c:tx>
            <c:strRef>
              <c:f>Sheet1!$D$1</c:f>
              <c:strCache>
                <c:ptCount val="1"/>
                <c:pt idx="0">
                  <c:v>Efficiency</c:v>
                </c:pt>
              </c:strCache>
            </c:strRef>
          </c:tx>
          <c:spPr>
            <a:noFill/>
            <a:ln w="25400">
              <a:solidFill>
                <a:schemeClr val="accent6"/>
              </a:solidFill>
            </a:ln>
          </c:spPr>
          <c:dPt>
            <c:idx val="17"/>
            <c:spPr>
              <a:solidFill>
                <a:srgbClr val="F79646">
                  <a:alpha val="25000"/>
                </a:srgbClr>
              </a:solidFill>
              <a:ln w="25400">
                <a:solidFill>
                  <a:schemeClr val="accent6"/>
                </a:solidFill>
              </a:ln>
            </c:spPr>
          </c:dPt>
          <c:dLbls>
            <c:dLbl>
              <c:idx val="17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0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Sheet1!$A$2:$A$19</c:f>
              <c:strCache>
                <c:ptCount val="18"/>
                <c:pt idx="0">
                  <c:v>410.bwaves</c:v>
                </c:pt>
                <c:pt idx="1">
                  <c:v>416.gamess</c:v>
                </c:pt>
                <c:pt idx="2">
                  <c:v>433.milc</c:v>
                </c:pt>
                <c:pt idx="3">
                  <c:v>434.zeusmp</c:v>
                </c:pt>
                <c:pt idx="4">
                  <c:v>435.gromacs</c:v>
                </c:pt>
                <c:pt idx="5">
                  <c:v>436.cactusADM</c:v>
                </c:pt>
                <c:pt idx="6">
                  <c:v>437.leslie3d</c:v>
                </c:pt>
                <c:pt idx="7">
                  <c:v>444.namd</c:v>
                </c:pt>
                <c:pt idx="8">
                  <c:v>447.dealII</c:v>
                </c:pt>
                <c:pt idx="9">
                  <c:v>450.soplex</c:v>
                </c:pt>
                <c:pt idx="10">
                  <c:v>453.povray</c:v>
                </c:pt>
                <c:pt idx="11">
                  <c:v>454.calculix</c:v>
                </c:pt>
                <c:pt idx="12">
                  <c:v>459.GemsFDTD</c:v>
                </c:pt>
                <c:pt idx="13">
                  <c:v>465.tonto</c:v>
                </c:pt>
                <c:pt idx="14">
                  <c:v>470.lbm</c:v>
                </c:pt>
                <c:pt idx="15">
                  <c:v>481.wrf</c:v>
                </c:pt>
                <c:pt idx="16">
                  <c:v>482.sphinx3</c:v>
                </c:pt>
                <c:pt idx="17">
                  <c:v>SPECfp_rate_base2006</c:v>
                </c:pt>
              </c:strCache>
            </c:strRef>
          </c:cat>
          <c:val>
            <c:numRef>
              <c:f>Sheet1!$D$2:$D$19</c:f>
              <c:numCache>
                <c:formatCode>0%</c:formatCode>
                <c:ptCount val="18"/>
                <c:pt idx="0">
                  <c:v>0.9349030470914127</c:v>
                </c:pt>
                <c:pt idx="1">
                  <c:v>0.99537859936011375</c:v>
                </c:pt>
                <c:pt idx="2">
                  <c:v>0.95163628041803339</c:v>
                </c:pt>
                <c:pt idx="3">
                  <c:v>0.98382330066884427</c:v>
                </c:pt>
                <c:pt idx="4">
                  <c:v>0.99369590768244465</c:v>
                </c:pt>
                <c:pt idx="5">
                  <c:v>0.9791695533693594</c:v>
                </c:pt>
                <c:pt idx="6">
                  <c:v>0.9451039824871601</c:v>
                </c:pt>
                <c:pt idx="7">
                  <c:v>1.0001151211650263</c:v>
                </c:pt>
                <c:pt idx="8">
                  <c:v>0.9829149968361105</c:v>
                </c:pt>
                <c:pt idx="9">
                  <c:v>0.9052978104425049</c:v>
                </c:pt>
                <c:pt idx="10">
                  <c:v>0.99267540478026228</c:v>
                </c:pt>
                <c:pt idx="11">
                  <c:v>0.98944591029023754</c:v>
                </c:pt>
                <c:pt idx="12">
                  <c:v>0.93863827402633793</c:v>
                </c:pt>
                <c:pt idx="13">
                  <c:v>1.0128067758559109</c:v>
                </c:pt>
                <c:pt idx="14">
                  <c:v>0.91666666666666663</c:v>
                </c:pt>
                <c:pt idx="15">
                  <c:v>0.94881276761385747</c:v>
                </c:pt>
                <c:pt idx="16">
                  <c:v>0.93321280442411991</c:v>
                </c:pt>
                <c:pt idx="17">
                  <c:v>0.96474239793253214</c:v>
                </c:pt>
              </c:numCache>
            </c:numRef>
          </c:val>
        </c:ser>
        <c:gapWidth val="36"/>
        <c:axId val="156029696"/>
        <c:axId val="156023424"/>
      </c:barChart>
      <c:catAx>
        <c:axId val="15598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6021504"/>
        <c:crosses val="autoZero"/>
        <c:auto val="1"/>
        <c:lblAlgn val="ctr"/>
        <c:lblOffset val="100"/>
      </c:catAx>
      <c:valAx>
        <c:axId val="156021504"/>
        <c:scaling>
          <c:orientation val="minMax"/>
          <c:max val="105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Rate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155986944"/>
        <c:crosses val="autoZero"/>
        <c:crossBetween val="between"/>
        <c:majorUnit val="100"/>
      </c:valAx>
      <c:valAx>
        <c:axId val="156023424"/>
        <c:scaling>
          <c:orientation val="minMax"/>
          <c:max val="1.05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Efficiency</a:t>
                </a:r>
                <a:endParaRPr lang="en-US" dirty="0"/>
              </a:p>
            </c:rich>
          </c:tx>
          <c:layout/>
        </c:title>
        <c:numFmt formatCode="0%" sourceLinked="1"/>
        <c:tickLblPos val="nextTo"/>
        <c:crossAx val="156029696"/>
        <c:crosses val="max"/>
        <c:crossBetween val="between"/>
        <c:majorUnit val="0.1"/>
      </c:valAx>
      <c:catAx>
        <c:axId val="156029696"/>
        <c:scaling>
          <c:orientation val="minMax"/>
        </c:scaling>
        <c:delete val="1"/>
        <c:axPos val="b"/>
        <c:tickLblPos val="nextTo"/>
        <c:crossAx val="156023424"/>
        <c:crosses val="autoZero"/>
        <c:auto val="1"/>
        <c:lblAlgn val="ctr"/>
        <c:lblOffset val="100"/>
      </c:catAx>
    </c:plotArea>
    <c:legend>
      <c:legendPos val="tr"/>
      <c:layout>
        <c:manualLayout>
          <c:xMode val="edge"/>
          <c:yMode val="edge"/>
          <c:x val="7.6314585939178933E-2"/>
          <c:y val="0.9423209313039197"/>
          <c:w val="0.38344528137621753"/>
          <c:h val="4.9423135638046109E-2"/>
        </c:manualLayout>
      </c:layout>
      <c:overlay val="1"/>
      <c:spPr>
        <a:solidFill>
          <a:srgbClr val="FFFF99">
            <a:alpha val="25000"/>
          </a:srgbClr>
        </a:solidFill>
        <a:ln>
          <a:solidFill>
            <a:schemeClr val="tx1"/>
          </a:solidFill>
        </a:ln>
      </c:spPr>
    </c:legend>
    <c:plotVisOnly val="1"/>
    <c:dispBlanksAs val="gap"/>
  </c:chart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AC91-0A67-42A2-A53B-78E339D89E64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B20A-0E92-4DA1-A684-578FFFBF1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B20A-0E92-4DA1-A684-578FFFBF11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38250"/>
            <a:ext cx="9144000" cy="5257800"/>
          </a:xfrm>
          <a:prstGeom prst="rect">
            <a:avLst/>
          </a:prstGeom>
          <a:solidFill>
            <a:srgbClr val="056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874713"/>
            <a:ext cx="9144000" cy="3603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shai\AppData\Local\Temp\Rar$DR02.959\ScaleMP Logo - rev0605\Transparent_TIF\SMP_Alt_2c_Lg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625" y="-106363"/>
            <a:ext cx="306705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665163" y="3681413"/>
            <a:ext cx="78136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Powering high-end x86 systems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768600" y="6570663"/>
            <a:ext cx="3587750" cy="287337"/>
          </a:xfrm>
          <a:prstGeom prst="rect">
            <a:avLst/>
          </a:prstGeom>
        </p:spPr>
        <p:txBody>
          <a:bodyPr lIns="36000" tIns="36000" rIns="36000" bIns="36000" anchor="b"/>
          <a:lstStyle/>
          <a:p>
            <a:pPr algn="ctr" rtl="0"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rPr>
              <a:t>Aggregate.  Scale.  Simplify.  Save.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46754"/>
            <a:ext cx="6400800" cy="749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87447" y="4670442"/>
            <a:ext cx="6403950" cy="62072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9614629-940B-4E95-AEA0-E4CCED921280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3AC5F1E-EBBF-40A2-AAB6-0DE0C7A1B9CA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FD64-DF91-410A-9190-C3CEFBEDCF98}" type="datetime1">
              <a:rPr lang="en-US" smtClean="0"/>
              <a:pPr>
                <a:defRPr/>
              </a:pPr>
              <a:t>4/20/2009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8022-B30E-45B7-887B-6D05AD55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chmark Resul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77838" y="5900738"/>
            <a:ext cx="8128000" cy="6000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ts val="1000"/>
              </a:lnSpc>
              <a:spcBef>
                <a:spcPct val="25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>
                <a:tab pos="1657350" algn="l"/>
                <a:tab pos="7029450" algn="l"/>
              </a:tabLst>
              <a:defRPr sz="1000" b="1" u="sng">
                <a:latin typeface="Arial Narrow" pitchFamily="34" charset="0"/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  <a:tabLst>
                <a:tab pos="1657350" algn="l"/>
                <a:tab pos="7029450" algn="l"/>
              </a:tabLst>
              <a:defRPr sz="1000">
                <a:latin typeface="Arial Narrow" pitchFamily="34" charset="0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34925" y="1250692"/>
            <a:ext cx="9074150" cy="4614878"/>
          </a:xfrm>
          <a:prstGeom prst="rect">
            <a:avLst/>
          </a:prstGeom>
        </p:spPr>
        <p:txBody>
          <a:bodyPr lIns="9144" tIns="9144" rIns="9144" bIns="9144"/>
          <a:lstStyle/>
          <a:p>
            <a:pPr lvl="0"/>
            <a:endParaRPr lang="en-US" noProof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3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2836"/>
            <a:ext cx="8229600" cy="4170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dirty="0" smtClean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3BE9FBA-3878-4549-BF4E-BD973B118531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9DC28DD-4C3B-446A-9C35-6F36F66695DF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20B8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5682C2A-ED0F-479E-B79E-64DF80311967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7D64142-7DF0-4AFC-8B87-9FD4237C1585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2"/>
          </p:nvPr>
        </p:nvSpPr>
        <p:spPr>
          <a:xfrm>
            <a:off x="6945345" y="1341438"/>
            <a:ext cx="2090705" cy="3078162"/>
          </a:xfrm>
        </p:spPr>
        <p:txBody>
          <a:bodyPr>
            <a:noAutofit/>
          </a:bodyPr>
          <a:lstStyle>
            <a:lvl1pPr marL="0" indent="0" algn="r">
              <a:lnSpc>
                <a:spcPts val="24000"/>
              </a:lnSpc>
              <a:spcBef>
                <a:spcPts val="0"/>
              </a:spcBef>
              <a:buFontTx/>
              <a:buNone/>
              <a:defRPr sz="24000">
                <a:solidFill>
                  <a:srgbClr val="FF660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506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900"/>
            <a:ext cx="4038600" cy="506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B42F19E-AE8C-47A7-92CA-BD1E955DE4C5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B120F02-4F8C-430A-A2E3-610E22052C47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8229600" cy="396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37215"/>
            <a:ext cx="8229600" cy="9835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1437874-3C54-474F-A058-F18CBBD9F758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B120F02-4F8C-430A-A2E3-610E22052C47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orizontal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78288" cy="396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37215"/>
            <a:ext cx="8229600" cy="9835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F66B0F87-25ED-4953-AF1B-A2603D55DEB6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B120F02-4F8C-430A-A2E3-610E22052C47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6"/>
          </p:nvPr>
        </p:nvSpPr>
        <p:spPr>
          <a:xfrm>
            <a:off x="4605337" y="1358900"/>
            <a:ext cx="4078288" cy="3968775"/>
          </a:xfrm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1"/>
            <a:ext cx="4038600" cy="250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901"/>
            <a:ext cx="4038600" cy="250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6"/>
          </p:nvPr>
        </p:nvSpPr>
        <p:spPr>
          <a:xfrm>
            <a:off x="457200" y="3919908"/>
            <a:ext cx="4038600" cy="2501900"/>
          </a:xfrm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7"/>
          </p:nvPr>
        </p:nvSpPr>
        <p:spPr>
          <a:xfrm>
            <a:off x="4648200" y="3919908"/>
            <a:ext cx="4038600" cy="2501900"/>
          </a:xfrm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DF6F960-4D94-434D-89E8-CF3CF0017982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2532658-2D9D-41DA-9A38-0323970333D7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41693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b="1" u="sng">
                <a:solidFill>
                  <a:srgbClr val="120B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8"/>
            <a:ext cx="4040188" cy="4647499"/>
          </a:xfrm>
        </p:spPr>
        <p:txBody>
          <a:bodyPr/>
          <a:lstStyle>
            <a:lvl1pPr>
              <a:defRPr sz="2400">
                <a:solidFill>
                  <a:srgbClr val="056AA6"/>
                </a:solidFill>
              </a:defRPr>
            </a:lvl1pPr>
            <a:lvl2pPr>
              <a:defRPr sz="2000">
                <a:solidFill>
                  <a:srgbClr val="056AA6"/>
                </a:solidFill>
              </a:defRPr>
            </a:lvl2pPr>
            <a:lvl3pPr>
              <a:defRPr sz="1800">
                <a:solidFill>
                  <a:srgbClr val="056AA6"/>
                </a:solidFill>
              </a:defRPr>
            </a:lvl3pPr>
            <a:lvl4pPr>
              <a:defRPr sz="1600">
                <a:solidFill>
                  <a:srgbClr val="056AA6"/>
                </a:solidFill>
              </a:defRPr>
            </a:lvl4pPr>
            <a:lvl5pPr>
              <a:defRPr sz="1600">
                <a:solidFill>
                  <a:srgbClr val="056A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41693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b="1" u="sng">
                <a:solidFill>
                  <a:srgbClr val="120B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3238"/>
            <a:ext cx="4041775" cy="4647499"/>
          </a:xfrm>
        </p:spPr>
        <p:txBody>
          <a:bodyPr/>
          <a:lstStyle>
            <a:lvl1pPr>
              <a:defRPr sz="2400">
                <a:solidFill>
                  <a:srgbClr val="056AA6"/>
                </a:solidFill>
              </a:defRPr>
            </a:lvl1pPr>
            <a:lvl2pPr>
              <a:defRPr sz="2000">
                <a:solidFill>
                  <a:srgbClr val="056AA6"/>
                </a:solidFill>
              </a:defRPr>
            </a:lvl2pPr>
            <a:lvl3pPr>
              <a:defRPr sz="1800">
                <a:solidFill>
                  <a:srgbClr val="056AA6"/>
                </a:solidFill>
              </a:defRPr>
            </a:lvl3pPr>
            <a:lvl4pPr>
              <a:defRPr sz="1600">
                <a:solidFill>
                  <a:srgbClr val="056AA6"/>
                </a:solidFill>
              </a:defRPr>
            </a:lvl4pPr>
            <a:lvl5pPr>
              <a:defRPr sz="1600">
                <a:solidFill>
                  <a:srgbClr val="056AA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07EE746-D504-48CC-9F64-30AC817C7576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E8B9E52-F7CA-4882-9061-53281E726B3E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2780" y="911578"/>
            <a:ext cx="8229600" cy="285752"/>
          </a:xfrm>
        </p:spPr>
        <p:txBody>
          <a:bodyPr anchor="ctr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73CB24A-BC6D-451B-9B70-0F8291B99B34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6FAC6A0-E548-40DC-A74D-C9967A724276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0" y="6493428"/>
            <a:ext cx="1135856" cy="350702"/>
            <a:chOff x="878" y="6584177"/>
            <a:chExt cx="1173922" cy="234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564575" y="6584692"/>
              <a:ext cx="610225" cy="23296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37160" tIns="91440"/>
            <a:lstStyle/>
            <a:p>
              <a:pPr marL="228600" indent="-228600" algn="l" rtl="0">
                <a:spcAft>
                  <a:spcPct val="25000"/>
                </a:spcAft>
                <a:tabLst>
                  <a:tab pos="228600" algn="l"/>
                </a:tabLst>
                <a:defRPr/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78" y="6584177"/>
              <a:ext cx="866212" cy="2340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37160" tIns="91440"/>
            <a:lstStyle/>
            <a:p>
              <a:pPr marL="228600" indent="-228600" algn="l" rtl="0">
                <a:spcAft>
                  <a:spcPct val="25000"/>
                </a:spcAft>
                <a:tabLst>
                  <a:tab pos="228600" algn="l"/>
                </a:tabLst>
                <a:defRPr/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-2"/>
            <a:ext cx="9144000" cy="864000"/>
          </a:xfrm>
          <a:prstGeom prst="rect">
            <a:avLst/>
          </a:prstGeom>
          <a:solidFill>
            <a:srgbClr val="056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4584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836"/>
            <a:ext cx="8229600" cy="417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29" descr="C:\Users\shai\AppData\Local\Temp\Rar$DI00.274\SMP_Alt_2c_Lg.tif"/>
          <p:cNvPicPr>
            <a:picLocks noChangeAspect="1" noChangeArrowheads="1"/>
          </p:cNvPicPr>
          <p:nvPr/>
        </p:nvPicPr>
        <p:blipFill>
          <a:blip r:embed="rId14"/>
          <a:srcRect l="9155" t="20251" r="7697" b="19556"/>
          <a:stretch>
            <a:fillRect/>
          </a:stretch>
        </p:blipFill>
        <p:spPr bwMode="auto">
          <a:xfrm>
            <a:off x="25606" y="6586538"/>
            <a:ext cx="971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497" y="6532605"/>
            <a:ext cx="544498" cy="17846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l">
              <a:lnSpc>
                <a:spcPct val="100000"/>
              </a:lnSpc>
              <a:defRPr sz="7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rtl="0"/>
            <a:fld id="{BA3A681F-3729-4CED-B9B8-21F6D099A198}" type="datetime1">
              <a:rPr lang="en-US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rtl="0"/>
              <a:t>4/20/2009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0534" y="6533713"/>
            <a:ext cx="263466" cy="178461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>
            <a:lvl1pPr algn="r">
              <a:lnSpc>
                <a:spcPct val="100000"/>
              </a:lnSpc>
              <a:defRPr sz="7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rtl="0"/>
            <a:fld id="{A94656D2-CA5E-4F53-9919-5A72A251A6FA}" type="slidenum">
              <a:rPr lang="en-US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8600" y="6570000"/>
            <a:ext cx="3587750" cy="288000"/>
          </a:xfrm>
          <a:prstGeom prst="rect">
            <a:avLst/>
          </a:prstGeom>
        </p:spPr>
        <p:txBody>
          <a:bodyPr vert="horz" wrap="square" lIns="36000" tIns="36000" rIns="36000" bIns="36000" anchor="b" anchorCtr="0">
            <a:noAutofit/>
          </a:bodyPr>
          <a:lstStyle/>
          <a:p>
            <a:pPr algn="ctr" rtl="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Aggregate.  Scale.  Simplify.  Save.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8045497" y="6715170"/>
            <a:ext cx="1103265" cy="141948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pPr algn="l" rtl="0">
              <a:defRPr/>
            </a:pPr>
            <a:r>
              <a:rPr lang="en-US" sz="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Confidential and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1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120B80"/>
          </a:solidFill>
          <a:latin typeface="+mn-lt"/>
          <a:ea typeface="+mn-ea"/>
          <a:cs typeface="+mn-cs"/>
        </a:defRPr>
      </a:lvl1pPr>
      <a:lvl2pPr marL="71755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20B80"/>
          </a:solidFill>
          <a:latin typeface="+mn-lt"/>
          <a:ea typeface="+mn-ea"/>
          <a:cs typeface="+mn-cs"/>
        </a:defRPr>
      </a:lvl2pPr>
      <a:lvl3pPr marL="1162050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120B80"/>
          </a:solidFill>
          <a:latin typeface="+mn-lt"/>
          <a:ea typeface="+mn-ea"/>
          <a:cs typeface="+mn-cs"/>
        </a:defRPr>
      </a:lvl3pPr>
      <a:lvl4pPr marL="1614488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20B80"/>
          </a:solidFill>
          <a:latin typeface="+mn-lt"/>
          <a:ea typeface="+mn-ea"/>
          <a:cs typeface="+mn-cs"/>
        </a:defRPr>
      </a:lvl4pPr>
      <a:lvl5pPr marL="19748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120B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Honeywell_logo.svg" TargetMode="External"/><Relationship Id="rId13" Type="http://schemas.openxmlformats.org/officeDocument/2006/relationships/image" Target="../media/image20.png"/><Relationship Id="rId18" Type="http://schemas.openxmlformats.org/officeDocument/2006/relationships/hyperlink" Target="http://images.google.com/imgres?imgurl=http://www.cs.ucsd.edu/popl/08/intel-logo.jpg&amp;imgrefurl=http://blogs.sun.com/HPC/entry/intel_has_designs_on_petascale&amp;h=501&amp;w=737&amp;sz=34&amp;hl=en&amp;start=1&amp;um=1&amp;tbnid=Tgz99uyFzKqS1M:&amp;tbnh=96&amp;tbnw=141&amp;prev=/images?q=intel&amp;um=1&amp;hl=en&amp;sa=N" TargetMode="External"/><Relationship Id="rId26" Type="http://schemas.openxmlformats.org/officeDocument/2006/relationships/image" Target="../media/image28.gif"/><Relationship Id="rId3" Type="http://schemas.openxmlformats.org/officeDocument/2006/relationships/image" Target="../media/image14.png"/><Relationship Id="rId21" Type="http://schemas.openxmlformats.org/officeDocument/2006/relationships/image" Target="../media/image25.jpeg"/><Relationship Id="rId34" Type="http://schemas.openxmlformats.org/officeDocument/2006/relationships/image" Target="../media/image34.png"/><Relationship Id="rId7" Type="http://schemas.openxmlformats.org/officeDocument/2006/relationships/image" Target="../media/image16.png"/><Relationship Id="rId12" Type="http://schemas.openxmlformats.org/officeDocument/2006/relationships/hyperlink" Target="http://en.wikipedia.org/wiki/Image:NorthropGrummanLogo.png" TargetMode="External"/><Relationship Id="rId17" Type="http://schemas.openxmlformats.org/officeDocument/2006/relationships/image" Target="../media/image23.png"/><Relationship Id="rId25" Type="http://schemas.openxmlformats.org/officeDocument/2006/relationships/image" Target="../media/image27.jpeg"/><Relationship Id="rId33" Type="http://schemas.openxmlformats.org/officeDocument/2006/relationships/hyperlink" Target="http://en.wikipedia.org/wiki/Image:Cornell_emblem.png" TargetMode="External"/><Relationship Id="rId2" Type="http://schemas.openxmlformats.org/officeDocument/2006/relationships/hyperlink" Target="http://en.wikipedia.org/wiki/Image:BMW_Sauber_F1_Team_logo.png" TargetMode="External"/><Relationship Id="rId16" Type="http://schemas.openxmlformats.org/officeDocument/2006/relationships/image" Target="../media/image22.png"/><Relationship Id="rId20" Type="http://schemas.openxmlformats.org/officeDocument/2006/relationships/hyperlink" Target="http://images.google.com/imgres?imgurl=http://www.pcgalaxy.com/images/manufacturers/product_spotlight/supermicroLogo1.gif&amp;imgrefurl=http://www.pcgalaxy.com/&amp;h=38&amp;w=170&amp;sz=2&amp;hl=en&amp;start=2&amp;um=1&amp;tbnid=5L7odRaD0YfKzM:&amp;tbnh=22&amp;tbnw=99&amp;prev=/images?q=supermicro+logo&amp;um=1&amp;hl=en&amp;sa=X" TargetMode="External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n.wikipedia.org/wiki/Image:Total_SA_Logo.svg" TargetMode="External"/><Relationship Id="rId11" Type="http://schemas.openxmlformats.org/officeDocument/2006/relationships/image" Target="../media/image19.png"/><Relationship Id="rId24" Type="http://schemas.openxmlformats.org/officeDocument/2006/relationships/hyperlink" Target="http://images.google.com/imgres?imgurl=http://www.orangecom.com/ebay/ebaystore/branding/dell.jpg&amp;imgrefurl=http://www.enidhi.net/2007_05_01_archive.html&amp;h=480&amp;w=640&amp;sz=69&amp;hl=en&amp;start=2&amp;um=1&amp;tbnid=1uHmFykXRyxfzM:&amp;tbnh=103&amp;tbnw=137&amp;prev=/images?q=dell+logo&amp;um=1&amp;hl=en" TargetMode="Externa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hyperlink" Target="http://en.wikipedia.org/wiki/File:Naval_Research_Laboratory.png" TargetMode="External"/><Relationship Id="rId23" Type="http://schemas.openxmlformats.org/officeDocument/2006/relationships/image" Target="../media/image26.jpe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4.jpeg"/><Relationship Id="rId31" Type="http://schemas.openxmlformats.org/officeDocument/2006/relationships/hyperlink" Target="http://en.wikipedia.org/wiki/Image:Official_Yale_Shield.png" TargetMode="External"/><Relationship Id="rId4" Type="http://schemas.openxmlformats.org/officeDocument/2006/relationships/hyperlink" Target="http://en.wikipedia.org/wiki/Image:Dunlop_tyres.svg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1.jpeg"/><Relationship Id="rId22" Type="http://schemas.openxmlformats.org/officeDocument/2006/relationships/hyperlink" Target="http://images.google.com/imgres?imgurl=http://upload.wikimedia.org/wikipedia/commons/thumb/5/51/IBM_logo.svg/800px-IBM_logo.svg.png&amp;imgrefurl=http://commons.wikimedia.org/wiki/Image:IBM_logo.svg&amp;h=322&amp;w=800&amp;sz=9&amp;hl=en&amp;start=4&amp;um=1&amp;tbnid=k4jY1xea_xai0M:&amp;tbnh=58&amp;tbnw=143&amp;prev=/images?q=ibm+logo&amp;um=1&amp;hl=en" TargetMode="External"/><Relationship Id="rId27" Type="http://schemas.openxmlformats.org/officeDocument/2006/relationships/image" Target="../media/image29.jpeg"/><Relationship Id="rId30" Type="http://schemas.openxmlformats.org/officeDocument/2006/relationships/image" Target="../media/image32.gif"/><Relationship Id="rId3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hai@ScaleMP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www.scalemp.com/spe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…updates…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599488" y="6532563"/>
            <a:ext cx="544512" cy="177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C11D92-CC24-47D7-9C00-61D39CAAE4DC}" type="datetime1">
              <a:rPr lang="en-US" smtClean="0"/>
              <a:pPr>
                <a:defRPr/>
              </a:pPr>
              <a:t>4/20/2009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0475" y="6534150"/>
            <a:ext cx="263525" cy="177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B816F5-9FB8-4478-A070-DBA8431323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and Partners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>
              <a:defRPr/>
            </a:pPr>
            <a:fld id="{9E8B9E52-F7CA-4882-9061-53281E726B3E}" type="slidenum">
              <a:rPr lang="en-US" sz="700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10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80534" y="1238221"/>
            <a:ext cx="263466" cy="5257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>
              <a:defRPr/>
            </a:pPr>
            <a:fld id="{46ECA42A-AE86-4D85-AFC0-8F771FC4A43A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/>
          <p:nvPr/>
        </p:nvGrpSpPr>
        <p:grpSpPr>
          <a:xfrm>
            <a:off x="1358855" y="4122747"/>
            <a:ext cx="7315579" cy="876312"/>
            <a:chOff x="1358855" y="4341825"/>
            <a:chExt cx="7315579" cy="876312"/>
          </a:xfrm>
        </p:grpSpPr>
        <p:sp>
          <p:nvSpPr>
            <p:cNvPr id="58" name="Rounded Rectangle 57"/>
            <p:cNvSpPr/>
            <p:nvPr/>
          </p:nvSpPr>
          <p:spPr>
            <a:xfrm>
              <a:off x="1358855" y="4341825"/>
              <a:ext cx="7315579" cy="876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56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Commercial</a:t>
              </a:r>
              <a:endPara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12" descr="BMW Sauber F1 Team logo">
              <a:hlinkClick r:id="rId2" tooltip="BMW Sauber F1 Team logo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5982" y="4689981"/>
              <a:ext cx="1285708" cy="180000"/>
            </a:xfrm>
            <a:prstGeom prst="rect">
              <a:avLst/>
            </a:prstGeom>
            <a:noFill/>
          </p:spPr>
        </p:pic>
        <p:pic>
          <p:nvPicPr>
            <p:cNvPr id="60" name="Picture 6" descr="http://upload.wikimedia.org/wikipedia/en/thumb/a/a6/Dunlop_tyres.svg/200px-Dunlop_tyres.svg.png">
              <a:hlinkClick r:id="rId4" tooltip="Dunlop tyres.svg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80456" y="4472012"/>
              <a:ext cx="1080593" cy="615938"/>
            </a:xfrm>
            <a:prstGeom prst="rect">
              <a:avLst/>
            </a:prstGeom>
            <a:noFill/>
          </p:spPr>
        </p:pic>
        <p:pic>
          <p:nvPicPr>
            <p:cNvPr id="61" name="Picture 10" descr="http://upload.wikimedia.org/wikipedia/en/thumb/f/fb/Total_SA_Logo.svg/130px-Total_SA_Logo.svg.png">
              <a:hlinkClick r:id="rId6" tooltip="Total SA Logo.svg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85707" y="4419981"/>
              <a:ext cx="570732" cy="720000"/>
            </a:xfrm>
            <a:prstGeom prst="rect">
              <a:avLst/>
            </a:prstGeom>
            <a:noFill/>
          </p:spPr>
        </p:pic>
        <p:pic>
          <p:nvPicPr>
            <p:cNvPr id="62" name="Picture 8" descr="Honeywell logo">
              <a:hlinkClick r:id="rId8" tooltip="Honeywell logo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85068" y="4695382"/>
              <a:ext cx="966849" cy="169199"/>
            </a:xfrm>
            <a:prstGeom prst="rect">
              <a:avLst/>
            </a:prstGeom>
            <a:noFill/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54152" y="4622819"/>
              <a:ext cx="12382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7810" name="Picture 2" descr="File:SynopsysLogo.sv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16419" y="4657747"/>
              <a:ext cx="1135546" cy="244468"/>
            </a:xfrm>
            <a:prstGeom prst="rect">
              <a:avLst/>
            </a:prstGeom>
            <a:noFill/>
          </p:spPr>
        </p:pic>
      </p:grpSp>
      <p:grpSp>
        <p:nvGrpSpPr>
          <p:cNvPr id="5" name="Group 33"/>
          <p:cNvGrpSpPr/>
          <p:nvPr/>
        </p:nvGrpSpPr>
        <p:grpSpPr>
          <a:xfrm>
            <a:off x="4170357" y="1493811"/>
            <a:ext cx="4504079" cy="876312"/>
            <a:chOff x="4170357" y="1493811"/>
            <a:chExt cx="4504079" cy="876312"/>
          </a:xfrm>
        </p:grpSpPr>
        <p:sp>
          <p:nvSpPr>
            <p:cNvPr id="53" name="Rounded Rectangle 52"/>
            <p:cNvSpPr/>
            <p:nvPr/>
          </p:nvSpPr>
          <p:spPr>
            <a:xfrm>
              <a:off x="4170357" y="1493811"/>
              <a:ext cx="4504079" cy="876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56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Federal</a:t>
              </a:r>
              <a:endPara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Picture 14" descr="http://upload.wikimedia.org/wikipedia/en/thumb/f/ff/NorthropGrummanLogo.png/250px-NorthropGrummanLogo.png">
              <a:hlinkClick r:id="rId12" tooltip="NorthropGrummanLogo.png"/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5286" y="1808134"/>
              <a:ext cx="1263600" cy="247666"/>
            </a:xfrm>
            <a:prstGeom prst="rect">
              <a:avLst/>
            </a:prstGeom>
            <a:noFill/>
          </p:spPr>
        </p:pic>
        <p:pic>
          <p:nvPicPr>
            <p:cNvPr id="56" name="Picture 4" descr="http://www.homelanddefensejournal.com/hdl/images/logo_lockheedmartin2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18" r="2988"/>
            <a:stretch>
              <a:fillRect/>
            </a:stretch>
          </p:blipFill>
          <p:spPr bwMode="auto">
            <a:xfrm>
              <a:off x="7639092" y="1761474"/>
              <a:ext cx="838256" cy="340987"/>
            </a:xfrm>
            <a:prstGeom prst="rect">
              <a:avLst/>
            </a:prstGeom>
            <a:noFill/>
          </p:spPr>
        </p:pic>
        <p:pic>
          <p:nvPicPr>
            <p:cNvPr id="247812" name="Picture 4" descr="http://upload.wikimedia.org/wikipedia/en/thumb/8/8a/Naval_Research_Laboratory.png/220px-Naval_Research_Laboratory.png">
              <a:hlinkClick r:id="rId15" tooltip="Naval Research Laboratory.png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93801" y="1570779"/>
              <a:ext cx="735752" cy="722376"/>
            </a:xfrm>
            <a:prstGeom prst="rect">
              <a:avLst/>
            </a:prstGeom>
            <a:noFill/>
          </p:spPr>
        </p:pic>
        <p:pic>
          <p:nvPicPr>
            <p:cNvPr id="247814" name="Picture 6" descr="File:NIH logo.sv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35487" y="1585094"/>
              <a:ext cx="693747" cy="693747"/>
            </a:xfrm>
            <a:prstGeom prst="rect">
              <a:avLst/>
            </a:prstGeom>
            <a:noFill/>
          </p:spPr>
        </p:pic>
      </p:grpSp>
      <p:sp>
        <p:nvSpPr>
          <p:cNvPr id="30" name="Rounded Rectangle 29"/>
          <p:cNvSpPr/>
          <p:nvPr/>
        </p:nvSpPr>
        <p:spPr>
          <a:xfrm>
            <a:off x="349471" y="5437215"/>
            <a:ext cx="8324964" cy="876312"/>
          </a:xfrm>
          <a:prstGeom prst="roundRect">
            <a:avLst/>
          </a:prstGeom>
          <a:solidFill>
            <a:schemeClr val="bg1"/>
          </a:solidFill>
          <a:ln>
            <a:solidFill>
              <a:srgbClr val="056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</a:t>
            </a:r>
            <a:b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http://tbn0.google.com/images?q=tbn:Tgz99uyFzKqS1M:http://www.cs.ucsd.edu/popl/08/intel-log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75465" y="5635340"/>
            <a:ext cx="705093" cy="48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4" descr="http://tbn0.google.com/images?q=tbn:5L7odRaD0YfKzM:http://www.pcgalaxy.com/images/manufacturers/product_spotlight/supermicroLogo1.gif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03664" y="5769866"/>
            <a:ext cx="949547" cy="21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8" descr="http://tbn0.google.com/images?q=tbn:k4jY1xea_xai0M:http://upload.wikimedia.org/wikipedia/commons/thumb/5/51/IBM_logo.svg/800px-IBM_logo.svg.pn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389483" y="5737842"/>
            <a:ext cx="678159" cy="27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2" descr="http://tbn0.google.com/images?q=tbn:1uHmFykXRyxfzM:http://www.orangecom.com/ebay/ebaystore/branding/dell.jpg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 t="22331" b="26697"/>
          <a:stretch>
            <a:fillRect/>
          </a:stretch>
        </p:blipFill>
        <p:spPr bwMode="auto">
          <a:xfrm>
            <a:off x="1861129" y="5737842"/>
            <a:ext cx="717763" cy="27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C:\Users\shai\Desktop\corp-main\sun_logo\sun_logo_digital\sun_logo_rgb.g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594790" y="5652943"/>
            <a:ext cx="889714" cy="444857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698051" y="5638831"/>
            <a:ext cx="572273" cy="47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799717" y="5605006"/>
            <a:ext cx="675914" cy="5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 descr="http://tbn1.google.com/images?q=tbn:t1WNtrTlkGEfZM:http://www.cs.huji.ac.il/dd18/pic/cray_logo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74648" y="5783582"/>
            <a:ext cx="967322" cy="183579"/>
          </a:xfrm>
          <a:prstGeom prst="rect">
            <a:avLst/>
          </a:prstGeom>
          <a:noFill/>
        </p:spPr>
      </p:pic>
      <p:pic>
        <p:nvPicPr>
          <p:cNvPr id="246786" name="Picture 2" descr="http://www.appro.com/image/web_2006/appro_logo_01.gi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186801" y="5619384"/>
            <a:ext cx="669505" cy="511975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2417735" y="2808279"/>
            <a:ext cx="6256701" cy="876312"/>
            <a:chOff x="2417735" y="2808279"/>
            <a:chExt cx="6256701" cy="876312"/>
          </a:xfrm>
        </p:grpSpPr>
        <p:sp>
          <p:nvSpPr>
            <p:cNvPr id="66" name="Rounded Rectangle 65"/>
            <p:cNvSpPr/>
            <p:nvPr/>
          </p:nvSpPr>
          <p:spPr>
            <a:xfrm>
              <a:off x="2417735" y="2808279"/>
              <a:ext cx="6256701" cy="876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56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Educational</a:t>
              </a:r>
              <a:endPara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7" name="Picture 16" descr="http://upload.wikimedia.org/wikipedia/en/thumb/c/cc/Official_Yale_Shield.png/200px-Official_Yale_Shield.png">
              <a:hlinkClick r:id="rId31" tooltip="Official Yale Shield.png"/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586625" y="2883031"/>
              <a:ext cx="716418" cy="720000"/>
            </a:xfrm>
            <a:prstGeom prst="rect">
              <a:avLst/>
            </a:prstGeom>
            <a:noFill/>
          </p:spPr>
        </p:pic>
        <p:pic>
          <p:nvPicPr>
            <p:cNvPr id="69" name="Picture 68" descr="The Cornell University Seal">
              <a:hlinkClick r:id="rId33" tooltip="The Cornell University Seal"/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639092" y="2883031"/>
              <a:ext cx="724137" cy="720000"/>
            </a:xfrm>
            <a:prstGeom prst="rect">
              <a:avLst/>
            </a:prstGeom>
            <a:noFill/>
          </p:spPr>
        </p:pic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323842" y="2944750"/>
              <a:ext cx="860427" cy="59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4" descr="RWTH international logo"/>
            <p:cNvPicPr>
              <a:picLocks noChangeAspect="1" noChangeArrowheads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2426" y="3082199"/>
              <a:ext cx="1195368" cy="321664"/>
            </a:xfrm>
            <a:prstGeom prst="rect">
              <a:avLst/>
            </a:prstGeom>
            <a:noFill/>
          </p:spPr>
        </p:pic>
        <p:pic>
          <p:nvPicPr>
            <p:cNvPr id="11266" name="Picture 2" descr="File:MIT Seal.svg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5520317" y="2877901"/>
              <a:ext cx="730260" cy="7302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Environments and Applications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CCCF34-46FC-43A6-B280-661CD17CB3E6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4656D2-CA5E-4F53-9919-5A72A251A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06" y="1384272"/>
            <a:ext cx="32591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20B80"/>
                </a:solidFill>
                <a:latin typeface="+mn-lt"/>
              </a:rPr>
              <a:t>Target Environments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Users seeking to simplify cluster complexities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800" dirty="0" smtClean="0">
              <a:solidFill>
                <a:schemeClr val="accent1"/>
              </a:solidFill>
              <a:latin typeface="+mn-lt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Applications that use large memory footprint (even with one processor)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800" dirty="0" smtClean="0">
              <a:solidFill>
                <a:schemeClr val="accent1"/>
              </a:solidFill>
              <a:latin typeface="+mn-lt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Applications that need multiple processors and shared memory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49636" y="2004993"/>
            <a:ext cx="1724400" cy="3521616"/>
          </a:xfrm>
          <a:prstGeom prst="roundRect">
            <a:avLst>
              <a:gd name="adj" fmla="val 7394"/>
            </a:avLst>
          </a:prstGeom>
          <a:solidFill>
            <a:srgbClr val="FF99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Manufacturing</a:t>
            </a:r>
          </a:p>
          <a:p>
            <a:endParaRPr lang="en-US" sz="400" dirty="0" smtClean="0"/>
          </a:p>
          <a:p>
            <a:r>
              <a:rPr lang="en-US" sz="1200" dirty="0" smtClean="0">
                <a:solidFill>
                  <a:schemeClr val="tx1"/>
                </a:solidFill>
              </a:rPr>
              <a:t>CSM </a:t>
            </a:r>
            <a:r>
              <a:rPr lang="en-US" sz="1050" dirty="0" smtClean="0">
                <a:solidFill>
                  <a:schemeClr val="tx1"/>
                </a:solidFill>
              </a:rPr>
              <a:t>(Computational Structural Mechanics)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ABAQUS/Explicit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ABAQUS/Standard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ANSYS Mechanical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LSTC LS-DYNA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ALTAIR </a:t>
            </a:r>
            <a:r>
              <a:rPr lang="en-US" sz="1200" dirty="0" err="1" smtClean="0">
                <a:solidFill>
                  <a:schemeClr val="bg1"/>
                </a:solidFill>
              </a:rPr>
              <a:t>Radioss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800" dirty="0" smtClean="0"/>
          </a:p>
          <a:p>
            <a:r>
              <a:rPr lang="en-US" sz="1200" dirty="0" smtClean="0">
                <a:solidFill>
                  <a:schemeClr val="tx1"/>
                </a:solidFill>
              </a:rPr>
              <a:t>CFD</a:t>
            </a:r>
            <a:r>
              <a:rPr lang="en-US" sz="1000" dirty="0" smtClean="0">
                <a:solidFill>
                  <a:schemeClr val="tx1"/>
                </a:solidFill>
              </a:rPr>
              <a:t> (Computational Fluid Dynamics)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FLUENT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ANSYS CFX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STAR-CD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AVL FIRE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Tgrid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Other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inTrace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OpenRT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33284" y="2004994"/>
            <a:ext cx="1724400" cy="3325535"/>
          </a:xfrm>
          <a:prstGeom prst="roundRect">
            <a:avLst>
              <a:gd name="adj" fmla="val 7394"/>
            </a:avLst>
          </a:prstGeom>
          <a:solidFill>
            <a:schemeClr val="accent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Life Sciences</a:t>
            </a:r>
          </a:p>
          <a:p>
            <a:endParaRPr lang="en-US" sz="4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Gaussian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VASP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AMBER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Schrödinger Jaguar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Schrödinger Glide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NAMD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DOCK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GAMESS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GOLD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mpiBLAST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GROMACS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MOLPRO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OpenEye</a:t>
            </a:r>
            <a:r>
              <a:rPr lang="en-US" sz="1200" dirty="0" smtClean="0">
                <a:solidFill>
                  <a:schemeClr val="bg1"/>
                </a:solidFill>
              </a:rPr>
              <a:t> FRED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OpenEye</a:t>
            </a:r>
            <a:r>
              <a:rPr lang="en-US" sz="1200" dirty="0" smtClean="0">
                <a:solidFill>
                  <a:schemeClr val="bg1"/>
                </a:solidFill>
              </a:rPr>
              <a:t> OMEGA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SCM ADF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HMMER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16932" y="2004994"/>
            <a:ext cx="1724400" cy="1086922"/>
          </a:xfrm>
          <a:prstGeom prst="roundRect">
            <a:avLst>
              <a:gd name="adj" fmla="val 739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Energy</a:t>
            </a:r>
          </a:p>
          <a:p>
            <a:endParaRPr lang="en-US" sz="4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Schlumberger ECLIPSE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Paradigm </a:t>
            </a:r>
            <a:r>
              <a:rPr lang="en-US" sz="1200" dirty="0" err="1" smtClean="0">
                <a:solidFill>
                  <a:schemeClr val="tx1"/>
                </a:solidFill>
              </a:rPr>
              <a:t>GeoDepth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3DGEO 3DPSDM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Norsar</a:t>
            </a:r>
            <a:r>
              <a:rPr lang="en-US" sz="1200" dirty="0" smtClean="0">
                <a:solidFill>
                  <a:schemeClr val="tx1"/>
                </a:solidFill>
              </a:rPr>
              <a:t> 3D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316932" y="5143067"/>
            <a:ext cx="1724400" cy="1262747"/>
          </a:xfrm>
          <a:prstGeom prst="roundRect">
            <a:avLst>
              <a:gd name="adj" fmla="val 7394"/>
            </a:avLst>
          </a:prstGeom>
          <a:solidFill>
            <a:schemeClr val="accent3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Others</a:t>
            </a:r>
          </a:p>
          <a:p>
            <a:endParaRPr lang="en-US" sz="3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 err="1" smtClean="0">
                <a:solidFill>
                  <a:schemeClr val="bg1"/>
                </a:solidFill>
              </a:rPr>
              <a:t>MathWorks</a:t>
            </a:r>
            <a:r>
              <a:rPr lang="en-US" sz="1200" dirty="0" smtClean="0">
                <a:solidFill>
                  <a:schemeClr val="bg1"/>
                </a:solidFill>
              </a:rPr>
              <a:t> MATLAB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Octave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Wolfram MATHEMATICA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ISC STAR-P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6610" y="1384272"/>
            <a:ext cx="4503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20B80"/>
                </a:solidFill>
              </a:rPr>
              <a:t>Typical end-user applications</a:t>
            </a:r>
            <a:endParaRPr lang="en-US" sz="2800" b="1" dirty="0">
              <a:solidFill>
                <a:srgbClr val="120B80"/>
              </a:solidFill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16932" y="3243035"/>
            <a:ext cx="1724400" cy="895112"/>
          </a:xfrm>
          <a:prstGeom prst="roundRect">
            <a:avLst>
              <a:gd name="adj" fmla="val 7394"/>
            </a:avLst>
          </a:prstGeom>
          <a:solidFill>
            <a:srgbClr val="993366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EDA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Mentor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Cadence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Synopsys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6932" y="4288647"/>
            <a:ext cx="1724400" cy="703302"/>
          </a:xfrm>
          <a:prstGeom prst="roundRect">
            <a:avLst>
              <a:gd name="adj" fmla="val 7394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rtlCol="0" anchor="t" anchorCtr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Finance</a:t>
            </a:r>
          </a:p>
          <a:p>
            <a:endParaRPr lang="en-US" sz="4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Wombat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KX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vSMP Foundation 2.0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358900"/>
            <a:ext cx="5356243" cy="50618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Support for Intel® Nehalem Processor Family</a:t>
            </a:r>
          </a:p>
          <a:p>
            <a:pPr marL="227013" lvl="1" indent="-227013"/>
            <a:r>
              <a:rPr lang="en-US" sz="2200" dirty="0" smtClean="0"/>
              <a:t>First Nehalem solution with more than 2 processors</a:t>
            </a:r>
          </a:p>
          <a:p>
            <a:pPr marL="227013" lvl="1" indent="-227013"/>
            <a:r>
              <a:rPr lang="en-US" sz="2200" dirty="0" smtClean="0"/>
              <a:t>Up to 3 times better performance compared to</a:t>
            </a:r>
            <a:br>
              <a:rPr lang="en-US" sz="2200" dirty="0" smtClean="0"/>
            </a:br>
            <a:r>
              <a:rPr lang="en-US" sz="2200" dirty="0" err="1" smtClean="0"/>
              <a:t>Harpertown</a:t>
            </a:r>
            <a:r>
              <a:rPr lang="en-US" sz="2200" dirty="0" smtClean="0"/>
              <a:t> systems</a:t>
            </a:r>
          </a:p>
          <a:p>
            <a:pPr marL="227013" lvl="1" indent="-227013"/>
            <a:r>
              <a:rPr lang="en-US" sz="2200" dirty="0" smtClean="0"/>
              <a:t>Optimized performance with intra-board memory</a:t>
            </a:r>
            <a:br>
              <a:rPr lang="en-US" sz="2200" dirty="0" smtClean="0"/>
            </a:br>
            <a:r>
              <a:rPr lang="en-US" sz="2200" dirty="0" smtClean="0"/>
              <a:t>placement and QDR InfiniBand</a:t>
            </a:r>
          </a:p>
          <a:p>
            <a:pPr marL="227013" lvl="1" indent="-227013"/>
            <a:endParaRPr lang="en-US" sz="2200" dirty="0" smtClean="0"/>
          </a:p>
          <a:p>
            <a:pPr marL="0" indent="0">
              <a:buNone/>
            </a:pPr>
            <a:r>
              <a:rPr lang="en-US" sz="2900" b="1" dirty="0" smtClean="0"/>
              <a:t>High-availability with dual-rail InfiniBand</a:t>
            </a:r>
          </a:p>
          <a:p>
            <a:pPr marL="227013" lvl="1" indent="-227013"/>
            <a:r>
              <a:rPr lang="en-US" sz="2200" dirty="0" smtClean="0"/>
              <a:t>2 InfiniBand switches (dual-rail) in an active-active configuration </a:t>
            </a:r>
          </a:p>
          <a:p>
            <a:pPr marL="227013" lvl="1" indent="-227013"/>
            <a:r>
              <a:rPr lang="en-US" sz="2200" dirty="0" smtClean="0"/>
              <a:t>Automatic failover on link errors (cable) or switch failure</a:t>
            </a:r>
          </a:p>
          <a:p>
            <a:pPr marL="227013" lvl="1" indent="-227013"/>
            <a:r>
              <a:rPr lang="en-US" sz="2200" dirty="0" smtClean="0"/>
              <a:t>Improved performance with switch load-balancing (both switches used in parallel)</a:t>
            </a:r>
          </a:p>
          <a:p>
            <a:pPr marL="227013" lvl="1" indent="-227013"/>
            <a:endParaRPr lang="en-US" sz="2200" dirty="0" smtClean="0"/>
          </a:p>
          <a:p>
            <a:pPr marL="0" indent="0">
              <a:buNone/>
            </a:pPr>
            <a:r>
              <a:rPr lang="en-US" sz="2900" b="1" dirty="0" smtClean="0"/>
              <a:t>Partitioning</a:t>
            </a:r>
          </a:p>
          <a:p>
            <a:pPr marL="227013" lvl="1" indent="-227013"/>
            <a:r>
              <a:rPr lang="en-US" sz="2200" dirty="0" smtClean="0"/>
              <a:t>Hardware-level isolated partitions, each can run</a:t>
            </a:r>
            <a:br>
              <a:rPr lang="en-US" sz="2200" dirty="0" smtClean="0"/>
            </a:br>
            <a:r>
              <a:rPr lang="en-US" sz="2200" dirty="0" smtClean="0"/>
              <a:t>different OS</a:t>
            </a:r>
          </a:p>
          <a:p>
            <a:pPr marL="227013" lvl="1" indent="-227013"/>
            <a:r>
              <a:rPr lang="en-US" sz="2200" dirty="0" smtClean="0"/>
              <a:t>Up to 8 partitions, minimum 2 servers per partition</a:t>
            </a:r>
          </a:p>
          <a:p>
            <a:pPr marL="227013" lvl="1" indent="-227013"/>
            <a:r>
              <a:rPr lang="en-US" sz="2200" dirty="0" smtClean="0"/>
              <a:t>Requires add-on license</a:t>
            </a:r>
          </a:p>
          <a:p>
            <a:pPr marL="227013" lvl="1" indent="-227013"/>
            <a:endParaRPr lang="en-US" sz="2200" dirty="0" smtClean="0"/>
          </a:p>
          <a:p>
            <a:pPr marL="0" lvl="0" indent="0">
              <a:buNone/>
            </a:pPr>
            <a:r>
              <a:rPr lang="en-US" b="1" dirty="0" smtClean="0"/>
              <a:t>Emulex LightPulse® </a:t>
            </a:r>
            <a:r>
              <a:rPr lang="en-US" b="1" dirty="0" err="1" smtClean="0"/>
              <a:t>Fibre</a:t>
            </a:r>
            <a:r>
              <a:rPr lang="en-US" b="1" dirty="0" smtClean="0"/>
              <a:t>-Channel HBA Support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2603BE-60EF-4E45-A731-09FE6919FF4C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4656D2-CA5E-4F53-9919-5A72A251A6F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8" name="Group 29"/>
          <p:cNvGrpSpPr/>
          <p:nvPr/>
        </p:nvGrpSpPr>
        <p:grpSpPr>
          <a:xfrm>
            <a:off x="5886468" y="2844792"/>
            <a:ext cx="3067092" cy="1275447"/>
            <a:chOff x="4524750" y="2524267"/>
            <a:chExt cx="3809625" cy="1584228"/>
          </a:xfrm>
        </p:grpSpPr>
        <p:grpSp>
          <p:nvGrpSpPr>
            <p:cNvPr id="19" name="Group 14"/>
            <p:cNvGrpSpPr/>
            <p:nvPr/>
          </p:nvGrpSpPr>
          <p:grpSpPr>
            <a:xfrm>
              <a:off x="4524750" y="2524267"/>
              <a:ext cx="3809625" cy="1584228"/>
              <a:chOff x="4650163" y="2556147"/>
              <a:chExt cx="3809625" cy="1584228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34286" t="37206" r="6844" b="31429"/>
              <a:stretch>
                <a:fillRect/>
              </a:stretch>
            </p:blipFill>
            <p:spPr bwMode="auto">
              <a:xfrm>
                <a:off x="4650163" y="2556147"/>
                <a:ext cx="3809625" cy="152228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009297" y="2565075"/>
                <a:ext cx="602997" cy="24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000FF"/>
                    </a:solidFill>
                    <a:latin typeface="+mj-lt"/>
                  </a:rPr>
                  <a:t>Server A</a:t>
                </a:r>
                <a:endParaRPr lang="en-US" sz="7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69721" y="2565075"/>
                <a:ext cx="597165" cy="24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000FF"/>
                    </a:solidFill>
                    <a:latin typeface="+mj-lt"/>
                  </a:rPr>
                  <a:t>Server B</a:t>
                </a:r>
                <a:endParaRPr lang="en-US" sz="7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09598" y="2565075"/>
                <a:ext cx="595221" cy="24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000FF"/>
                    </a:solidFill>
                    <a:latin typeface="+mj-lt"/>
                  </a:rPr>
                  <a:t>Server C</a:t>
                </a:r>
                <a:endParaRPr lang="en-US" sz="7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80815" y="3897777"/>
                <a:ext cx="1094801" cy="24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08000"/>
                    </a:solidFill>
                    <a:latin typeface="+mj-lt"/>
                  </a:rPr>
                  <a:t>InfiniBand Switch 2</a:t>
                </a:r>
                <a:endParaRPr lang="en-US" sz="7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19448" y="3897777"/>
                <a:ext cx="1094801" cy="242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08000"/>
                    </a:solidFill>
                    <a:latin typeface="+mj-lt"/>
                  </a:rPr>
                  <a:t>InfiniBand Switch 1</a:t>
                </a:r>
                <a:endParaRPr lang="en-US" sz="7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5448312" y="3409830"/>
              <a:ext cx="2010134" cy="394400"/>
              <a:chOff x="5448312" y="3409830"/>
              <a:chExt cx="2010134" cy="3944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531652" y="3409830"/>
                <a:ext cx="1732010" cy="144527"/>
              </a:xfrm>
              <a:prstGeom prst="round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FF0000"/>
                    </a:solidFill>
                    <a:latin typeface="+mj-lt"/>
                  </a:rPr>
                  <a:t>Automatic failover and load-balancing</a:t>
                </a:r>
                <a:endParaRPr lang="en-US" sz="7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22" name="Right Bracket 21"/>
              <p:cNvSpPr/>
              <p:nvPr/>
            </p:nvSpPr>
            <p:spPr>
              <a:xfrm rot="16200000">
                <a:off x="6338790" y="2684574"/>
                <a:ext cx="229178" cy="2010134"/>
              </a:xfrm>
              <a:prstGeom prst="rightBracket">
                <a:avLst>
                  <a:gd name="adj" fmla="val 37302"/>
                </a:avLst>
              </a:prstGeom>
              <a:ln w="57150">
                <a:solidFill>
                  <a:srgbClr val="FF0000"/>
                </a:solidFill>
                <a:headEnd type="triangle" w="med" len="sm"/>
                <a:tailEnd type="triangle" w="med" len="sm"/>
              </a:ln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864104" y="4305312"/>
            <a:ext cx="3103605" cy="1297577"/>
            <a:chOff x="5010156" y="4637850"/>
            <a:chExt cx="3651300" cy="1526562"/>
          </a:xfrm>
        </p:grpSpPr>
        <p:sp>
          <p:nvSpPr>
            <p:cNvPr id="41" name="Rectangle 40"/>
            <p:cNvSpPr/>
            <p:nvPr/>
          </p:nvSpPr>
          <p:spPr>
            <a:xfrm>
              <a:off x="5010156" y="4637850"/>
              <a:ext cx="3651300" cy="15265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49168" y="4666595"/>
              <a:ext cx="3612288" cy="1484232"/>
              <a:chOff x="3659175" y="2717282"/>
              <a:chExt cx="5038794" cy="2070361"/>
            </a:xfrm>
          </p:grpSpPr>
          <p:grpSp>
            <p:nvGrpSpPr>
              <p:cNvPr id="30" name="Group 13"/>
              <p:cNvGrpSpPr/>
              <p:nvPr/>
            </p:nvGrpSpPr>
            <p:grpSpPr>
              <a:xfrm>
                <a:off x="3659175" y="3375778"/>
                <a:ext cx="2117754" cy="1411865"/>
                <a:chOff x="4352922" y="2640799"/>
                <a:chExt cx="2117754" cy="1411865"/>
              </a:xfrm>
            </p:grpSpPr>
            <p:pic>
              <p:nvPicPr>
                <p:cNvPr id="3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037" t="4364" r="60326" b="76560"/>
                <a:stretch>
                  <a:fillRect/>
                </a:stretch>
              </p:blipFill>
              <p:spPr bwMode="auto">
                <a:xfrm>
                  <a:off x="4352922" y="2640799"/>
                  <a:ext cx="2117754" cy="1281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4666178" y="3752139"/>
                  <a:ext cx="1462816" cy="300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0000FF"/>
                      </a:solidFill>
                      <a:latin typeface="Arial Black" pitchFamily="34" charset="0"/>
                    </a:rPr>
                    <a:t>Single Partition</a:t>
                  </a:r>
                  <a:endParaRPr lang="en-US" sz="800" dirty="0">
                    <a:solidFill>
                      <a:srgbClr val="0000FF"/>
                    </a:solidFill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31" name="Group 12"/>
              <p:cNvGrpSpPr/>
              <p:nvPr/>
            </p:nvGrpSpPr>
            <p:grpSpPr>
              <a:xfrm>
                <a:off x="6580215" y="2717282"/>
                <a:ext cx="2117754" cy="1437458"/>
                <a:chOff x="6507189" y="3447542"/>
                <a:chExt cx="2117754" cy="1437458"/>
              </a:xfrm>
            </p:grpSpPr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037" t="23440" r="60326" b="57718"/>
                <a:stretch>
                  <a:fillRect/>
                </a:stretch>
              </p:blipFill>
              <p:spPr bwMode="auto">
                <a:xfrm>
                  <a:off x="6507189" y="3447542"/>
                  <a:ext cx="2117754" cy="1266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6696149" y="4584475"/>
                  <a:ext cx="1690891" cy="300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0000FF"/>
                      </a:solidFill>
                      <a:latin typeface="Arial Black" pitchFamily="34" charset="0"/>
                    </a:rPr>
                    <a:t>Multiple Partitions</a:t>
                  </a:r>
                  <a:endParaRPr lang="en-US" sz="800" dirty="0">
                    <a:solidFill>
                      <a:srgbClr val="0000FF"/>
                    </a:solidFill>
                    <a:latin typeface="Arial Black" pitchFamily="34" charset="0"/>
                  </a:endParaRPr>
                </a:p>
              </p:txBody>
            </p:sp>
          </p:grpSp>
          <p:cxnSp>
            <p:nvCxnSpPr>
              <p:cNvPr id="32" name="Straight Arrow Connector 31"/>
              <p:cNvCxnSpPr>
                <a:stCxn id="35" idx="3"/>
                <a:endCxn id="33" idx="1"/>
              </p:cNvCxnSpPr>
              <p:nvPr/>
            </p:nvCxnSpPr>
            <p:spPr>
              <a:xfrm flipV="1">
                <a:off x="5776929" y="3350334"/>
                <a:ext cx="803286" cy="666365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prstDash val="soli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/>
          <a:srcRect l="31497" t="30357" r="16022" b="37698"/>
          <a:stretch>
            <a:fillRect/>
          </a:stretch>
        </p:blipFill>
        <p:spPr bwMode="auto">
          <a:xfrm>
            <a:off x="5375285" y="1274733"/>
            <a:ext cx="3249657" cy="14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vSMP Foundation 2.0</a:t>
            </a:r>
            <a:endParaRPr lang="en-US" dirty="0" smtClean="0"/>
          </a:p>
        </p:txBody>
      </p:sp>
      <p:pic>
        <p:nvPicPr>
          <p:cNvPr id="78850" name="Picture 2" descr="C:\My Documents\shai\Optimize\vsmprofile_6284.0-599.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75694"/>
            <a:ext cx="4038600" cy="302895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COMPLETE SYSTEM VIEW  -  NOW AVAILABLE FOR ACADEMIC INSTITUTES 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039C7AC-2900-4C88-AFEA-D06AF9297451}" type="datetime1">
              <a:rPr lang="en-US" smtClean="0"/>
              <a:pPr>
                <a:defRPr/>
              </a:pPr>
              <a:t>4/20/2009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196FBC0-2FFE-4A3F-B800-A3153648C4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3019954">
            <a:off x="3137188" y="2811208"/>
            <a:ext cx="1200150" cy="4086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ct val="2500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Before</a:t>
            </a:r>
          </a:p>
        </p:txBody>
      </p:sp>
      <p:pic>
        <p:nvPicPr>
          <p:cNvPr id="9" name="Picture 2" descr="C:\My Documents\shai\Optimize\vsmprofile_5809.0-540.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75694"/>
            <a:ext cx="4038600" cy="3028950"/>
          </a:xfr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 rot="3019954">
            <a:off x="7326455" y="2811208"/>
            <a:ext cx="1200150" cy="4086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ct val="2500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After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>
              <a:defRPr/>
            </a:pPr>
            <a:fld id="{DB42F19E-AE8C-47A7-92CA-BD1E955DE4C5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>
              <a:defRPr/>
            </a:pPr>
            <a:fld id="{EB120F02-4F8C-430A-A2E3-610E22052C47}" type="slidenum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14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9" t="2504" r="2089" b="4507"/>
          <a:stretch>
            <a:fillRect/>
          </a:stretch>
        </p:blipFill>
        <p:spPr bwMode="auto">
          <a:xfrm>
            <a:off x="1295400" y="1484313"/>
            <a:ext cx="6516688" cy="471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Performance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Performance Data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>
              <a:defRPr/>
            </a:pPr>
            <a:fld id="{DB42F19E-AE8C-47A7-92CA-BD1E955DE4C5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>
              <a:defRPr/>
            </a:pPr>
            <a:fld id="{EB120F02-4F8C-430A-A2E3-610E22052C47}" type="slidenum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15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9" t="2504" r="2089" b="4507"/>
          <a:stretch>
            <a:fillRect/>
          </a:stretch>
        </p:blipFill>
        <p:spPr bwMode="auto">
          <a:xfrm>
            <a:off x="1295400" y="1484313"/>
            <a:ext cx="6516688" cy="471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GAUSSIAN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800" dirty="0" smtClean="0"/>
              <a:t>HW Characteristics: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r>
              <a:rPr lang="en-US" sz="800" dirty="0" smtClean="0"/>
              <a:t>1333MHz -	32 x Intel XEON E5345 QC (Clovertown), 2.33GHz, 2x4MB L2, 1333MHz; 900/960GB (vSMP Foundation 1.7)	(Source: ScaleMP)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r>
              <a:rPr lang="en-US" sz="800" dirty="0" smtClean="0"/>
              <a:t>1600MHz -	32 x Intel XEON E5472 QC (</a:t>
            </a:r>
            <a:r>
              <a:rPr lang="en-US" sz="800" dirty="0" err="1" smtClean="0"/>
              <a:t>Harpertown</a:t>
            </a:r>
            <a:r>
              <a:rPr lang="en-US" sz="800" dirty="0" smtClean="0"/>
              <a:t>), 3.00GHz, 2x6MB L2, 1600MHz; 249/288GB (vSMP Foundation 1.7)	(Source: ScaleMP)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r>
              <a:rPr lang="en-US" sz="800" dirty="0" smtClean="0"/>
              <a:t>QPI 6.4GT/s -	4 x Intel XEON X5570 QC (Nehalem), 2.93GHz, 8MB L3, QPI 6.4; 9/16GB (vSMP Foundation 1.7)	(Source: ScaleMP)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endParaRPr lang="en-US" sz="800" dirty="0" smtClean="0"/>
          </a:p>
        </p:txBody>
      </p:sp>
      <p:graphicFrame>
        <p:nvGraphicFramePr>
          <p:cNvPr id="6" name="Chart Placeholder 7"/>
          <p:cNvGraphicFramePr>
            <a:graphicFrameLocks noGrp="1"/>
          </p:cNvGraphicFramePr>
          <p:nvPr>
            <p:ph type="chart" sz="quarter" idx="12"/>
          </p:nvPr>
        </p:nvGraphicFramePr>
        <p:xfrm>
          <a:off x="34925" y="1250950"/>
          <a:ext cx="907415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STREAM (OMP)  -  MB/SEC. (HIGHER IS BETTER)</a:t>
            </a: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HW Characteristics:</a:t>
            </a:r>
          </a:p>
          <a:p>
            <a:pPr lvl="1"/>
            <a:r>
              <a:rPr lang="en-US" dirty="0" smtClean="0"/>
              <a:t>vSMP Foundation™ (QC-8 core):	2 x Intel XEON 5345 QC (Clovertown), 2.33GHz, 2x4MB L2; 908/960GB (vSMP Foundation 1.7)	(Source: ScaleMP)</a:t>
            </a:r>
          </a:p>
          <a:p>
            <a:pPr lvl="1"/>
            <a:r>
              <a:rPr lang="en-US" dirty="0" smtClean="0"/>
              <a:t>vSMP Foundation™ (QC-128 core):	32 x Intel XEON 5345 QC (Clovertown), 2.33GHz, 2x4MB L2; 908/960GB (vSMP Foundation 1.7)	(Source: ScaleMP)</a:t>
            </a:r>
          </a:p>
        </p:txBody>
      </p:sp>
      <p:graphicFrame>
        <p:nvGraphicFramePr>
          <p:cNvPr id="6" name="Chart Placeholder 7"/>
          <p:cNvGraphicFramePr>
            <a:graphicFrameLocks noGrp="1"/>
          </p:cNvGraphicFramePr>
          <p:nvPr>
            <p:ph type="chart" sz="quarter" idx="12"/>
          </p:nvPr>
        </p:nvGraphicFramePr>
        <p:xfrm>
          <a:off x="477838" y="1350962"/>
          <a:ext cx="81280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Performance</a:t>
            </a:r>
          </a:p>
        </p:txBody>
      </p:sp>
      <p:sp>
        <p:nvSpPr>
          <p:cNvPr id="5" name="Down Arrow 4"/>
          <p:cNvSpPr/>
          <p:nvPr/>
        </p:nvSpPr>
        <p:spPr bwMode="auto">
          <a:xfrm flipV="1">
            <a:off x="8501122" y="1506538"/>
            <a:ext cx="642910" cy="42989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0160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新細明體" pitchFamily="18" charset="-120"/>
              </a:rPr>
              <a:t>Higher is Better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SPECint_rate_base2000  </a:t>
            </a:r>
            <a:r>
              <a:rPr lang="en-US" dirty="0" smtClean="0"/>
              <a:t>-  RATE (HIGHER IS BETTER)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800" dirty="0" smtClean="0"/>
              <a:t>HW Characteristics: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r>
              <a:rPr lang="en-US" sz="800" dirty="0" smtClean="0"/>
              <a:t>QPI 6.4GT/s -	4 x Intel XEON X5570 QC (Nehalem), 2.93GHz, 8MB L3, QPI 6.4; 9/16GB (vSMP Foundation 1.7)	(Source: ScaleMP)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endParaRPr lang="en-US" sz="800" dirty="0" smtClean="0"/>
          </a:p>
        </p:txBody>
      </p:sp>
      <p:graphicFrame>
        <p:nvGraphicFramePr>
          <p:cNvPr id="8" name="Char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34925" y="1250950"/>
          <a:ext cx="907415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SPECint_rate_base2006  -  RATE (HIGHER IS BETTER)</a:t>
            </a: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HW Characteristics:</a:t>
            </a:r>
          </a:p>
          <a:p>
            <a:pPr lvl="1"/>
            <a:r>
              <a:rPr lang="en-US" dirty="0" smtClean="0"/>
              <a:t>vSMP Foundation™ (QC-8 core):	2 x Intel XEON 5345 QC (Clovertown), 2.33GHz, 2x4MB L2; 908/960GB (vSMP Foundation 1.7)	(Source: ScaleMP)</a:t>
            </a:r>
          </a:p>
          <a:p>
            <a:pPr lvl="1"/>
            <a:r>
              <a:rPr lang="en-US" dirty="0" smtClean="0"/>
              <a:t>vSMP Foundation™ (QC-128 core):	32 x Intel XEON 5345 QC (Clovertown), 2.33GHz, 2x4MB L2; 908/960GB (vSMP Foundation 1.7)	(Source: ScaleMP)</a:t>
            </a:r>
          </a:p>
        </p:txBody>
      </p:sp>
      <p:graphicFrame>
        <p:nvGraphicFramePr>
          <p:cNvPr id="6" name="Chart Placeholder 7"/>
          <p:cNvGraphicFramePr>
            <a:graphicFrameLocks noGrp="1"/>
          </p:cNvGraphicFramePr>
          <p:nvPr>
            <p:ph type="chart" sz="quarter" idx="12"/>
          </p:nvPr>
        </p:nvGraphicFramePr>
        <p:xfrm>
          <a:off x="477838" y="1350962"/>
          <a:ext cx="81280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Performance</a:t>
            </a:r>
          </a:p>
        </p:txBody>
      </p:sp>
      <p:sp>
        <p:nvSpPr>
          <p:cNvPr id="22" name="Down Arrow 21"/>
          <p:cNvSpPr/>
          <p:nvPr/>
        </p:nvSpPr>
        <p:spPr bwMode="auto">
          <a:xfrm flipV="1">
            <a:off x="8501122" y="1506538"/>
            <a:ext cx="642910" cy="42989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0160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新細明體" pitchFamily="18" charset="-120"/>
              </a:rPr>
              <a:t>Higher is Better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SPECfp_rate_base2000  </a:t>
            </a:r>
            <a:r>
              <a:rPr lang="en-US" dirty="0" smtClean="0"/>
              <a:t>-  RATE (HIGHER IS BETTER)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Server Virtualization Paradigm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idx="1"/>
          </p:nvPr>
        </p:nvSpPr>
        <p:spPr>
          <a:xfrm>
            <a:off x="457200" y="2333610"/>
            <a:ext cx="4040188" cy="416933"/>
          </a:xfrm>
        </p:spPr>
        <p:txBody>
          <a:bodyPr/>
          <a:lstStyle/>
          <a:p>
            <a:r>
              <a:rPr lang="en-US" sz="2000" dirty="0" smtClean="0"/>
              <a:t>Existing:  Partitioning</a:t>
            </a:r>
            <a:endParaRPr lang="en-US" sz="2000" dirty="0"/>
          </a:p>
        </p:txBody>
      </p:sp>
      <p:sp>
        <p:nvSpPr>
          <p:cNvPr id="81" name="Content Placeholder 80"/>
          <p:cNvSpPr>
            <a:spLocks noGrp="1"/>
          </p:cNvSpPr>
          <p:nvPr>
            <p:ph sz="half" idx="2"/>
          </p:nvPr>
        </p:nvSpPr>
        <p:spPr>
          <a:xfrm>
            <a:off x="457200" y="1232865"/>
            <a:ext cx="4040188" cy="102236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3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APPLICATIONS</a:t>
            </a:r>
            <a:b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/>
              <a:t>Applications  requiring</a:t>
            </a:r>
            <a:r>
              <a:rPr lang="en-US" b="1" dirty="0" smtClean="0">
                <a:solidFill>
                  <a:srgbClr val="120B80"/>
                </a:solidFill>
              </a:rPr>
              <a:t> fraction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of  the  physical  server  resources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3"/>
          </p:nvPr>
        </p:nvSpPr>
        <p:spPr>
          <a:xfrm>
            <a:off x="4645025" y="2333610"/>
            <a:ext cx="4041775" cy="416933"/>
          </a:xfrm>
        </p:spPr>
        <p:txBody>
          <a:bodyPr/>
          <a:lstStyle/>
          <a:p>
            <a:r>
              <a:rPr lang="en-US" sz="2000" dirty="0" smtClean="0"/>
              <a:t>New:  Aggregation</a:t>
            </a:r>
            <a:endParaRPr lang="en-US" sz="2000" dirty="0"/>
          </a:p>
        </p:txBody>
      </p:sp>
      <p:sp>
        <p:nvSpPr>
          <p:cNvPr id="83" name="Content Placeholder 8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727B78-89D2-4AA7-879F-759A90EF199C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DC28DD-4C3B-446A-9C35-6F36F66695D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" name="Group 59"/>
          <p:cNvGrpSpPr>
            <a:grpSpLocks noChangeAspect="1"/>
          </p:cNvGrpSpPr>
          <p:nvPr/>
        </p:nvGrpSpPr>
        <p:grpSpPr>
          <a:xfrm>
            <a:off x="1266192" y="2797152"/>
            <a:ext cx="2416275" cy="3120090"/>
            <a:chOff x="909218" y="2000240"/>
            <a:chExt cx="3143272" cy="4058854"/>
          </a:xfrm>
        </p:grpSpPr>
        <p:sp>
          <p:nvSpPr>
            <p:cNvPr id="9" name="Rounded Rectangle 8"/>
            <p:cNvSpPr/>
            <p:nvPr/>
          </p:nvSpPr>
          <p:spPr>
            <a:xfrm>
              <a:off x="909218" y="3531380"/>
              <a:ext cx="3143272" cy="612000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Hypervisor or VMM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717" y="5135169"/>
              <a:ext cx="676276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Isosceles Triangle 10"/>
            <p:cNvSpPr/>
            <p:nvPr/>
          </p:nvSpPr>
          <p:spPr>
            <a:xfrm rot="10800000">
              <a:off x="909455" y="4214818"/>
              <a:ext cx="3142800" cy="785818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056AA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9218" y="2000240"/>
              <a:ext cx="3143272" cy="1457364"/>
            </a:xfrm>
            <a:prstGeom prst="roundRect">
              <a:avLst/>
            </a:prstGeom>
            <a:solidFill>
              <a:srgbClr val="05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Virtual Machines</a:t>
              </a:r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995063" y="2447918"/>
              <a:ext cx="2971583" cy="928694"/>
              <a:chOff x="985931" y="1947852"/>
              <a:chExt cx="2971583" cy="928694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985931" y="1947852"/>
                <a:ext cx="900000" cy="928694"/>
                <a:chOff x="952475" y="1947852"/>
                <a:chExt cx="1008000" cy="928694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952475" y="1947852"/>
                  <a:ext cx="1008000" cy="92869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1024475" y="2035530"/>
                  <a:ext cx="864000" cy="360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1024475" y="2428868"/>
                  <a:ext cx="864000" cy="36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2021723" y="1947852"/>
                <a:ext cx="900000" cy="928694"/>
                <a:chOff x="952475" y="1947852"/>
                <a:chExt cx="1008000" cy="928694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952475" y="1947852"/>
                  <a:ext cx="1008000" cy="92869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1024475" y="2035530"/>
                  <a:ext cx="864000" cy="360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1024475" y="2428868"/>
                  <a:ext cx="864000" cy="36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Group 25"/>
              <p:cNvGrpSpPr/>
              <p:nvPr/>
            </p:nvGrpSpPr>
            <p:grpSpPr>
              <a:xfrm>
                <a:off x="3057514" y="1947852"/>
                <a:ext cx="900000" cy="928694"/>
                <a:chOff x="952475" y="1947852"/>
                <a:chExt cx="1008000" cy="928694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952475" y="1947852"/>
                  <a:ext cx="1008000" cy="92869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1024475" y="2035530"/>
                  <a:ext cx="864000" cy="360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1024475" y="2428868"/>
                  <a:ext cx="864000" cy="36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2" name="Group 30"/>
          <p:cNvGrpSpPr>
            <a:grpSpLocks noChangeAspect="1"/>
          </p:cNvGrpSpPr>
          <p:nvPr/>
        </p:nvGrpSpPr>
        <p:grpSpPr>
          <a:xfrm>
            <a:off x="5459313" y="2797152"/>
            <a:ext cx="2416275" cy="3120090"/>
            <a:chOff x="5095864" y="2000240"/>
            <a:chExt cx="3143272" cy="4058854"/>
          </a:xfrm>
        </p:grpSpPr>
        <p:sp>
          <p:nvSpPr>
            <p:cNvPr id="32" name="Isosceles Triangle 31"/>
            <p:cNvSpPr/>
            <p:nvPr/>
          </p:nvSpPr>
          <p:spPr>
            <a:xfrm rot="10800000" flipV="1">
              <a:off x="5096101" y="3551241"/>
              <a:ext cx="3142800" cy="785818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056AA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095864" y="2000240"/>
              <a:ext cx="3143272" cy="1457364"/>
            </a:xfrm>
            <a:prstGeom prst="roundRect">
              <a:avLst/>
            </a:prstGeom>
            <a:solidFill>
              <a:srgbClr val="056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Virtual Machine</a:t>
              </a: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5191233" y="2447918"/>
              <a:ext cx="2952642" cy="928694"/>
              <a:chOff x="952475" y="1947852"/>
              <a:chExt cx="1008000" cy="928694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952475" y="1947852"/>
                <a:ext cx="1008000" cy="92869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978951" y="2035530"/>
                <a:ext cx="957145" cy="360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978951" y="2428868"/>
                <a:ext cx="957145" cy="360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</a:t>
                </a:r>
                <a:endPara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Group 50"/>
            <p:cNvGrpSpPr/>
            <p:nvPr/>
          </p:nvGrpSpPr>
          <p:grpSpPr>
            <a:xfrm>
              <a:off x="5210182" y="5135169"/>
              <a:ext cx="2928958" cy="923925"/>
              <a:chOff x="5572132" y="4635103"/>
              <a:chExt cx="2928958" cy="923925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23026" y="4635103"/>
                <a:ext cx="676276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572132" y="4635103"/>
                <a:ext cx="676276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73919" y="4635103"/>
                <a:ext cx="676276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24814" y="4635103"/>
                <a:ext cx="676276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8" name="Group 54"/>
            <p:cNvGrpSpPr/>
            <p:nvPr/>
          </p:nvGrpSpPr>
          <p:grpSpPr>
            <a:xfrm>
              <a:off x="5095864" y="4396566"/>
              <a:ext cx="3129857" cy="612000"/>
              <a:chOff x="5095864" y="3896500"/>
              <a:chExt cx="3129857" cy="6120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095864" y="3896500"/>
                <a:ext cx="720000" cy="612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Hypervisor or VMM</a:t>
                </a:r>
                <a:endParaRPr 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505721" y="3896500"/>
                <a:ext cx="720000" cy="612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Hypervisor or VMM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702436" y="3896500"/>
                <a:ext cx="720000" cy="612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Hypervisor or VMM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899150" y="3896500"/>
                <a:ext cx="720000" cy="612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Hypervisor or VMM</a:t>
                </a:r>
              </a:p>
            </p:txBody>
          </p:sp>
        </p:grpSp>
      </p:grpSp>
      <p:sp>
        <p:nvSpPr>
          <p:cNvPr id="72" name="Text Placeholder 63"/>
          <p:cNvSpPr txBox="1">
            <a:spLocks/>
          </p:cNvSpPr>
          <p:nvPr/>
        </p:nvSpPr>
        <p:spPr bwMode="auto">
          <a:xfrm>
            <a:off x="446031" y="529116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 Placeholder 65"/>
          <p:cNvSpPr txBox="1">
            <a:spLocks/>
          </p:cNvSpPr>
          <p:nvPr/>
        </p:nvSpPr>
        <p:spPr bwMode="auto">
          <a:xfrm>
            <a:off x="4633856" y="529116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2" descr="http://www.spidernetworks.net/vmware_identity_01.gif"/>
          <p:cNvPicPr>
            <a:picLocks noChangeAspect="1" noChangeArrowheads="1"/>
          </p:cNvPicPr>
          <p:nvPr/>
        </p:nvPicPr>
        <p:blipFill>
          <a:blip r:embed="rId3"/>
          <a:srcRect t="36949" b="36531"/>
          <a:stretch>
            <a:fillRect/>
          </a:stretch>
        </p:blipFill>
        <p:spPr bwMode="auto">
          <a:xfrm>
            <a:off x="1687473" y="6018785"/>
            <a:ext cx="1568430" cy="415952"/>
          </a:xfrm>
          <a:prstGeom prst="rect">
            <a:avLst/>
          </a:prstGeom>
          <a:noFill/>
        </p:spPr>
      </p:pic>
      <p:pic>
        <p:nvPicPr>
          <p:cNvPr id="75" name="Picture 29" descr="C:\Users\shai\AppData\Local\Temp\Rar$DI00.274\SMP_Alt_2c_Lg.tif"/>
          <p:cNvPicPr>
            <a:picLocks noChangeAspect="1" noChangeArrowheads="1"/>
          </p:cNvPicPr>
          <p:nvPr/>
        </p:nvPicPr>
        <p:blipFill>
          <a:blip r:embed="rId4"/>
          <a:srcRect l="9155" t="20251" r="7697" b="19556"/>
          <a:stretch>
            <a:fillRect/>
          </a:stretch>
        </p:blipFill>
        <p:spPr bwMode="auto">
          <a:xfrm>
            <a:off x="6182487" y="6102936"/>
            <a:ext cx="971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ontent Placeholder 80"/>
          <p:cNvSpPr txBox="1">
            <a:spLocks/>
          </p:cNvSpPr>
          <p:nvPr/>
        </p:nvSpPr>
        <p:spPr>
          <a:xfrm>
            <a:off x="4647406" y="1232865"/>
            <a:ext cx="4040188" cy="102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PERFORMANCE COMPUTING</a:t>
            </a:r>
            <a:b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56AA6"/>
                </a:solidFill>
              </a:rPr>
              <a:t>Applications  requiring</a:t>
            </a:r>
            <a:r>
              <a:rPr lang="en-US" sz="2400" b="1" dirty="0" smtClean="0">
                <a:solidFill>
                  <a:srgbClr val="120B80"/>
                </a:solidFill>
              </a:rPr>
              <a:t> superset</a:t>
            </a:r>
            <a:r>
              <a:rPr lang="en-US" sz="1600" b="1" dirty="0" smtClean="0">
                <a:solidFill>
                  <a:srgbClr val="056AA6"/>
                </a:solidFill>
              </a:rPr>
              <a:t/>
            </a:r>
            <a:br>
              <a:rPr lang="en-US" sz="1600" b="1" dirty="0" smtClean="0">
                <a:solidFill>
                  <a:srgbClr val="056AA6"/>
                </a:solidFill>
              </a:rPr>
            </a:br>
            <a:r>
              <a:rPr lang="en-US" sz="1600" b="1" dirty="0" smtClean="0">
                <a:solidFill>
                  <a:srgbClr val="056AA6"/>
                </a:solidFill>
              </a:rPr>
              <a:t>of  the  physical  server  resources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81" grpId="0" build="p"/>
      <p:bldP spid="66" grpId="0" build="p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800" dirty="0" smtClean="0"/>
              <a:t>HW Characteristics: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r>
              <a:rPr lang="en-US" sz="800" dirty="0" smtClean="0"/>
              <a:t>QPI 6.4GT/s -	4 x Intel XEON X5570 QC (Nehalem), 2.93GHz, 8MB L3, QPI 6.4; 9/16GB (vSMP Foundation 1.7)	(Source: ScaleMP)</a:t>
            </a:r>
          </a:p>
          <a:p>
            <a:pPr lvl="1">
              <a:tabLst>
                <a:tab pos="630238" algn="l"/>
                <a:tab pos="1657350" algn="l"/>
                <a:tab pos="7029450" algn="l"/>
              </a:tabLst>
            </a:pPr>
            <a:endParaRPr lang="en-US" sz="800" dirty="0" smtClean="0"/>
          </a:p>
        </p:txBody>
      </p:sp>
      <p:graphicFrame>
        <p:nvGraphicFramePr>
          <p:cNvPr id="8" name="Char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34925" y="1250950"/>
          <a:ext cx="907415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SPECfp_rate_base2006  -  RATE (HIGHER IS BETTER)</a:t>
            </a: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5454708"/>
            <a:ext cx="6400800" cy="749280"/>
          </a:xfrm>
        </p:spPr>
        <p:txBody>
          <a:bodyPr>
            <a:noAutofit/>
          </a:bodyPr>
          <a:lstStyle/>
          <a:p>
            <a:r>
              <a:rPr lang="en-US" sz="1200" dirty="0" smtClean="0"/>
              <a:t>Shai Fultheim</a:t>
            </a:r>
          </a:p>
          <a:p>
            <a:r>
              <a:rPr lang="en-US" sz="1200" dirty="0" smtClean="0"/>
              <a:t>Founder and President</a:t>
            </a:r>
          </a:p>
          <a:p>
            <a:endParaRPr lang="en-US" sz="1200" dirty="0" smtClean="0">
              <a:hlinkClick r:id="rId2"/>
            </a:endParaRPr>
          </a:p>
          <a:p>
            <a:r>
              <a:rPr lang="en-US" sz="1200" dirty="0" smtClean="0"/>
              <a:t>Shai@ScaleMP.com,  +1 (408) 480 1612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8599488" y="6532563"/>
            <a:ext cx="544512" cy="177800"/>
          </a:xfrm>
        </p:spPr>
        <p:txBody>
          <a:bodyPr/>
          <a:lstStyle/>
          <a:p>
            <a:fld id="{47A5711D-06AD-4588-8A40-DDDBD57FBF4E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880475" y="6534150"/>
            <a:ext cx="263525" cy="177800"/>
          </a:xfrm>
        </p:spPr>
        <p:txBody>
          <a:bodyPr/>
          <a:lstStyle/>
          <a:p>
            <a:fld id="{A94656D2-CA5E-4F53-9919-5A72A251A6F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HPC Deployment Models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52963" y="3369258"/>
            <a:ext cx="4040188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Scale-Out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"/>
          </p:nvPr>
        </p:nvSpPr>
        <p:spPr>
          <a:xfrm>
            <a:off x="458655" y="3369258"/>
            <a:ext cx="4041775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Scale-Up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8F6CC-BE0D-4429-A4B8-16BF0CA6185A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927EB-9D90-4AE8-978B-DCFEB7F3F4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9908" y="164305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6AA6"/>
                </a:solidFill>
              </a:rPr>
              <a:t>Applications  requiring  </a:t>
            </a:r>
            <a:r>
              <a:rPr lang="en-US" sz="4800" b="1" dirty="0" smtClean="0">
                <a:solidFill>
                  <a:srgbClr val="120B80"/>
                </a:solidFill>
              </a:rPr>
              <a:t>superset</a:t>
            </a:r>
            <a:r>
              <a:rPr lang="en-US" sz="3600" b="1" dirty="0" smtClean="0">
                <a:solidFill>
                  <a:srgbClr val="056AA6"/>
                </a:solidFill>
              </a:rPr>
              <a:t/>
            </a:r>
            <a:br>
              <a:rPr lang="en-US" sz="3600" b="1" dirty="0" smtClean="0">
                <a:solidFill>
                  <a:srgbClr val="056AA6"/>
                </a:solidFill>
              </a:rPr>
            </a:br>
            <a:r>
              <a:rPr lang="en-US" sz="3600" b="1" dirty="0" smtClean="0">
                <a:solidFill>
                  <a:srgbClr val="056AA6"/>
                </a:solidFill>
              </a:rPr>
              <a:t>of  the  physical  server  resources</a:t>
            </a:r>
          </a:p>
        </p:txBody>
      </p:sp>
      <p:sp>
        <p:nvSpPr>
          <p:cNvPr id="14" name="Text Placeholder 29"/>
          <p:cNvSpPr txBox="1">
            <a:spLocks/>
          </p:cNvSpPr>
          <p:nvPr/>
        </p:nvSpPr>
        <p:spPr>
          <a:xfrm>
            <a:off x="4652963" y="5600811"/>
            <a:ext cx="4040188" cy="41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1600" b="1" dirty="0" smtClean="0">
              <a:solidFill>
                <a:srgbClr val="056AA6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1600" b="1" dirty="0" smtClean="0">
              <a:solidFill>
                <a:srgbClr val="056AA6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56AA6"/>
                </a:solidFill>
              </a:rPr>
              <a:t>Break the problem to fit the hardware</a:t>
            </a:r>
            <a:endParaRPr lang="en-US" sz="1600" b="1" dirty="0">
              <a:solidFill>
                <a:srgbClr val="056AA6"/>
              </a:solidFill>
            </a:endParaRPr>
          </a:p>
        </p:txBody>
      </p:sp>
      <p:sp>
        <p:nvSpPr>
          <p:cNvPr id="15" name="Text Placeholder 31"/>
          <p:cNvSpPr txBox="1">
            <a:spLocks/>
          </p:cNvSpPr>
          <p:nvPr/>
        </p:nvSpPr>
        <p:spPr>
          <a:xfrm>
            <a:off x="458655" y="5600811"/>
            <a:ext cx="4041775" cy="41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strike="noStrike" kern="1200" cap="none" spc="0" normalizeH="0" baseline="0" noProof="0" dirty="0" smtClean="0">
                <a:ln>
                  <a:noFill/>
                </a:ln>
                <a:solidFill>
                  <a:srgbClr val="056AA6"/>
                </a:solidFill>
                <a:uLnTx/>
                <a:uFillTx/>
                <a:latin typeface="+mn-lt"/>
                <a:ea typeface="+mn-ea"/>
                <a:cs typeface="+mn-cs"/>
              </a:rPr>
              <a:t>Fit the hardware</a:t>
            </a:r>
            <a:r>
              <a:rPr kumimoji="0" lang="en-US" sz="1600" b="1" i="0" strike="noStrike" kern="1200" cap="none" spc="0" normalizeH="0" noProof="0" dirty="0" smtClean="0">
                <a:ln>
                  <a:noFill/>
                </a:ln>
                <a:solidFill>
                  <a:srgbClr val="056AA6"/>
                </a:solidFill>
                <a:uLnTx/>
                <a:uFillTx/>
                <a:latin typeface="+mn-lt"/>
                <a:ea typeface="+mn-ea"/>
                <a:cs typeface="+mn-cs"/>
              </a:rPr>
              <a:t> to the problem size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83691" y="3830643"/>
            <a:ext cx="3359196" cy="1862163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5456" y="3827647"/>
            <a:ext cx="3359196" cy="1862163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-5430" t="-2510" r="-1020" b="4151"/>
          <a:stretch>
            <a:fillRect/>
          </a:stretch>
        </p:blipFill>
        <p:spPr>
          <a:xfrm>
            <a:off x="1989403" y="3928228"/>
            <a:ext cx="971302" cy="1661000"/>
          </a:xfrm>
        </p:spPr>
      </p:pic>
      <p:pic>
        <p:nvPicPr>
          <p:cNvPr id="21" name="Picture 2" descr="http://www.emulab.net/gallery/full/43-racks_a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4439" y="3949923"/>
            <a:ext cx="1217700" cy="162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HPC Deployment Models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52963" y="1280113"/>
            <a:ext cx="4040188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Scale-Out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"/>
          </p:nvPr>
        </p:nvSpPr>
        <p:spPr>
          <a:xfrm>
            <a:off x="458655" y="1280113"/>
            <a:ext cx="4041775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Scale-Up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32847-A367-468F-956F-C6E52BD99FCC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927EB-9D90-4AE8-978B-DCFEB7F3F4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 Placeholder 29"/>
          <p:cNvSpPr txBox="1">
            <a:spLocks/>
          </p:cNvSpPr>
          <p:nvPr/>
        </p:nvSpPr>
        <p:spPr>
          <a:xfrm>
            <a:off x="4652963" y="3511666"/>
            <a:ext cx="4040188" cy="41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1600" b="1" dirty="0" smtClean="0">
              <a:solidFill>
                <a:srgbClr val="056AA6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1600" b="1" dirty="0" smtClean="0">
              <a:solidFill>
                <a:srgbClr val="056AA6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56AA6"/>
                </a:solidFill>
              </a:rPr>
              <a:t>Break the problem to fit the hardware</a:t>
            </a:r>
            <a:endParaRPr lang="en-US" sz="1600" b="1" dirty="0">
              <a:solidFill>
                <a:srgbClr val="056AA6"/>
              </a:solidFill>
            </a:endParaRPr>
          </a:p>
        </p:txBody>
      </p:sp>
      <p:sp>
        <p:nvSpPr>
          <p:cNvPr id="15" name="Text Placeholder 31"/>
          <p:cNvSpPr txBox="1">
            <a:spLocks/>
          </p:cNvSpPr>
          <p:nvPr/>
        </p:nvSpPr>
        <p:spPr>
          <a:xfrm>
            <a:off x="458655" y="3511666"/>
            <a:ext cx="4041775" cy="41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strike="noStrike" kern="1200" cap="none" spc="0" normalizeH="0" baseline="0" noProof="0" dirty="0" smtClean="0">
                <a:ln>
                  <a:noFill/>
                </a:ln>
                <a:solidFill>
                  <a:srgbClr val="056AA6"/>
                </a:solidFill>
                <a:uLnTx/>
                <a:uFillTx/>
                <a:latin typeface="+mn-lt"/>
                <a:ea typeface="+mn-ea"/>
                <a:cs typeface="+mn-cs"/>
              </a:rPr>
              <a:t>Fit the hardware</a:t>
            </a:r>
            <a:r>
              <a:rPr kumimoji="0" lang="en-US" sz="1600" b="1" i="0" strike="noStrike" kern="1200" cap="none" spc="0" normalizeH="0" noProof="0" dirty="0" smtClean="0">
                <a:ln>
                  <a:noFill/>
                </a:ln>
                <a:solidFill>
                  <a:srgbClr val="056AA6"/>
                </a:solidFill>
                <a:uLnTx/>
                <a:uFillTx/>
                <a:latin typeface="+mn-lt"/>
                <a:ea typeface="+mn-ea"/>
                <a:cs typeface="+mn-cs"/>
              </a:rPr>
              <a:t> to the problem size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rgbClr val="056AA6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83691" y="1741498"/>
            <a:ext cx="3359196" cy="1862163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5456" y="1738502"/>
            <a:ext cx="3359196" cy="1862163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-5430" t="-2510" r="-1020" b="4151"/>
          <a:stretch>
            <a:fillRect/>
          </a:stretch>
        </p:blipFill>
        <p:spPr>
          <a:xfrm>
            <a:off x="1989403" y="1839083"/>
            <a:ext cx="971302" cy="1661000"/>
          </a:xfrm>
        </p:spPr>
      </p:pic>
      <p:pic>
        <p:nvPicPr>
          <p:cNvPr id="21" name="Picture 2" descr="http://www.emulab.net/gallery/full/43-racks_a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4439" y="1860778"/>
            <a:ext cx="1217700" cy="162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628596" y="3973016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3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IT infrastructure 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and flexible programming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system to manage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Consolidated I/O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596" y="5268070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hardware design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cost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lock-in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17543" y="3976012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installation &amp; management cost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parallel programming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operating systems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file systems, etc.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17543" y="5271066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3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Leverages industry standard servers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cost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architecture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60818" y="5201164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-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60818" y="3899990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+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259813" y="5201164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+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59813" y="3899990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-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664126" y="1746006"/>
            <a:ext cx="1426770" cy="1760528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30502" y="1746006"/>
            <a:ext cx="1426770" cy="1760528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HPC Deployment Models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507853" y="1278254"/>
            <a:ext cx="1739317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Scale-Out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"/>
          </p:nvPr>
        </p:nvSpPr>
        <p:spPr>
          <a:xfrm>
            <a:off x="573887" y="1278254"/>
            <a:ext cx="1740000" cy="416933"/>
          </a:xfrm>
        </p:spPr>
        <p:txBody>
          <a:bodyPr>
            <a:noAutofit/>
          </a:bodyPr>
          <a:lstStyle/>
          <a:p>
            <a:r>
              <a:rPr lang="en-US" dirty="0" smtClean="0"/>
              <a:t>Scale-Up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9F6312-EB55-4B3A-940A-CC6AD004797E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9927EB-9D90-4AE8-978B-DCFEB7F3F41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-5430" t="-2510" r="-1020" b="4151"/>
          <a:stretch>
            <a:fillRect/>
          </a:stretch>
        </p:blipFill>
        <p:spPr>
          <a:xfrm>
            <a:off x="958236" y="1795770"/>
            <a:ext cx="971302" cy="1661000"/>
          </a:xfrm>
        </p:spPr>
      </p:pic>
      <p:pic>
        <p:nvPicPr>
          <p:cNvPr id="21" name="Picture 2" descr="http://www.emulab.net/gallery/full/43-racks_a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68661" y="1814469"/>
            <a:ext cx="1217700" cy="162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ounded Rectangle 25"/>
          <p:cNvSpPr/>
          <p:nvPr/>
        </p:nvSpPr>
        <p:spPr>
          <a:xfrm>
            <a:off x="4817543" y="5271066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3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Leverages industry standard servers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cost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architecture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>
            <a:off x="8259813" y="5201164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+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2210576" y="1834348"/>
            <a:ext cx="401644" cy="3590944"/>
          </a:xfrm>
          <a:prstGeom prst="rightBrace">
            <a:avLst>
              <a:gd name="adj1" fmla="val 43025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731800" y="4195773"/>
            <a:ext cx="3359196" cy="2227293"/>
            <a:chOff x="731800" y="4195773"/>
            <a:chExt cx="3359196" cy="2227293"/>
          </a:xfrm>
        </p:grpSpPr>
        <p:sp>
          <p:nvSpPr>
            <p:cNvPr id="19" name="Rounded Rectangle 18"/>
            <p:cNvSpPr/>
            <p:nvPr/>
          </p:nvSpPr>
          <p:spPr>
            <a:xfrm>
              <a:off x="731800" y="4195773"/>
              <a:ext cx="3359196" cy="2227293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0"/>
            <p:cNvGrpSpPr>
              <a:grpSpLocks noChangeAspect="1"/>
            </p:cNvGrpSpPr>
            <p:nvPr/>
          </p:nvGrpSpPr>
          <p:grpSpPr>
            <a:xfrm>
              <a:off x="1600462" y="4272163"/>
              <a:ext cx="1621873" cy="2094294"/>
              <a:chOff x="5095864" y="2000240"/>
              <a:chExt cx="3143272" cy="4058854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 flipV="1">
                <a:off x="5096101" y="3551241"/>
                <a:ext cx="3142800" cy="7858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056AA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095864" y="2000240"/>
                <a:ext cx="3143272" cy="1457364"/>
              </a:xfrm>
              <a:prstGeom prst="roundRect">
                <a:avLst/>
              </a:prstGeom>
              <a:solidFill>
                <a:srgbClr val="056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en-US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Virtual Machine</a:t>
                </a:r>
              </a:p>
            </p:txBody>
          </p:sp>
          <p:grpSp>
            <p:nvGrpSpPr>
              <p:cNvPr id="4" name="Group 35"/>
              <p:cNvGrpSpPr/>
              <p:nvPr/>
            </p:nvGrpSpPr>
            <p:grpSpPr>
              <a:xfrm>
                <a:off x="5191233" y="2447918"/>
                <a:ext cx="2952642" cy="928694"/>
                <a:chOff x="952475" y="1947852"/>
                <a:chExt cx="1008000" cy="928694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952475" y="1947852"/>
                  <a:ext cx="1008000" cy="92869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978951" y="2035530"/>
                  <a:ext cx="957145" cy="360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5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978951" y="2428868"/>
                  <a:ext cx="957145" cy="36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5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05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" name="Group 50"/>
              <p:cNvGrpSpPr/>
              <p:nvPr/>
            </p:nvGrpSpPr>
            <p:grpSpPr>
              <a:xfrm>
                <a:off x="5210182" y="5135169"/>
                <a:ext cx="2928958" cy="923925"/>
                <a:chOff x="5572132" y="4635103"/>
                <a:chExt cx="2928958" cy="923925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323026" y="4635103"/>
                  <a:ext cx="676276" cy="92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2132" y="4635103"/>
                  <a:ext cx="676276" cy="92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073919" y="4635103"/>
                  <a:ext cx="676276" cy="92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824814" y="4635103"/>
                  <a:ext cx="676276" cy="92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" name="Group 54"/>
              <p:cNvGrpSpPr/>
              <p:nvPr/>
            </p:nvGrpSpPr>
            <p:grpSpPr>
              <a:xfrm>
                <a:off x="5095864" y="4396566"/>
                <a:ext cx="3129857" cy="612000"/>
                <a:chOff x="5095864" y="3896500"/>
                <a:chExt cx="3129857" cy="61200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5095864" y="3896500"/>
                  <a:ext cx="720000" cy="612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Hypervisor or VMM</a:t>
                  </a:r>
                  <a:endParaRPr lang="en-US" sz="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7505721" y="3896500"/>
                  <a:ext cx="720000" cy="612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Hypervisor or VMM</a:t>
                  </a: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6702436" y="3896500"/>
                  <a:ext cx="720000" cy="612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Hypervisor or VMM</a:t>
                  </a: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899150" y="3896500"/>
                  <a:ext cx="720000" cy="612000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Hypervisor or VMM</a:t>
                  </a:r>
                </a:p>
              </p:txBody>
            </p:sp>
          </p:grpSp>
        </p:grpSp>
      </p:grpSp>
      <p:sp>
        <p:nvSpPr>
          <p:cNvPr id="49" name="Text Placeholder 29"/>
          <p:cNvSpPr txBox="1">
            <a:spLocks/>
          </p:cNvSpPr>
          <p:nvPr/>
        </p:nvSpPr>
        <p:spPr>
          <a:xfrm>
            <a:off x="1541740" y="3757617"/>
            <a:ext cx="1739317" cy="416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120B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Aggregation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817543" y="3973016"/>
            <a:ext cx="3708000" cy="1152000"/>
          </a:xfrm>
          <a:prstGeom prst="roundRect">
            <a:avLst>
              <a:gd name="adj" fmla="val 5073"/>
            </a:avLst>
          </a:prstGeom>
          <a:solidFill>
            <a:schemeClr val="accent3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IT infrastructure 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and flexible programming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system to manage</a:t>
            </a:r>
          </a:p>
          <a:p>
            <a:pPr marL="342900" lvl="1" indent="-165100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Consolidated I/O</a:t>
            </a:r>
          </a:p>
        </p:txBody>
      </p:sp>
      <p:sp>
        <p:nvSpPr>
          <p:cNvPr id="51" name="Oval 50"/>
          <p:cNvSpPr/>
          <p:nvPr/>
        </p:nvSpPr>
        <p:spPr>
          <a:xfrm>
            <a:off x="8259813" y="3899990"/>
            <a:ext cx="365130" cy="365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4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+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vSMP Foundation – Background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727B78-89D2-4AA7-879F-759A90EF199C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DC28DD-4C3B-446A-9C35-6F36F66695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NEED FOR AGGREGATION - TYPICAL USE CASES</a:t>
            </a:r>
            <a:endParaRPr lang="en-US" dirty="0"/>
          </a:p>
        </p:txBody>
      </p:sp>
      <p:grpSp>
        <p:nvGrpSpPr>
          <p:cNvPr id="2" name="Group 36"/>
          <p:cNvGrpSpPr/>
          <p:nvPr/>
        </p:nvGrpSpPr>
        <p:grpSpPr>
          <a:xfrm>
            <a:off x="3384676" y="1887543"/>
            <a:ext cx="2362068" cy="4097367"/>
            <a:chOff x="3384676" y="1384271"/>
            <a:chExt cx="2362068" cy="4097367"/>
          </a:xfrm>
        </p:grpSpPr>
        <p:sp>
          <p:nvSpPr>
            <p:cNvPr id="60" name="Rounded Rectangle 59"/>
            <p:cNvSpPr/>
            <p:nvPr/>
          </p:nvSpPr>
          <p:spPr>
            <a:xfrm>
              <a:off x="3384676" y="1384271"/>
              <a:ext cx="2362068" cy="4097367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3614852" y="1384274"/>
              <a:ext cx="1901716" cy="2959701"/>
              <a:chOff x="5375383" y="2333610"/>
              <a:chExt cx="2581056" cy="4016976"/>
            </a:xfrm>
          </p:grpSpPr>
          <p:grpSp>
            <p:nvGrpSpPr>
              <p:cNvPr id="4" name="Group 30"/>
              <p:cNvGrpSpPr>
                <a:grpSpLocks noChangeAspect="1"/>
              </p:cNvGrpSpPr>
              <p:nvPr/>
            </p:nvGrpSpPr>
            <p:grpSpPr>
              <a:xfrm>
                <a:off x="5459313" y="2797153"/>
                <a:ext cx="2416275" cy="3120092"/>
                <a:chOff x="5095864" y="2000240"/>
                <a:chExt cx="3143272" cy="4058854"/>
              </a:xfrm>
            </p:grpSpPr>
            <p:sp>
              <p:nvSpPr>
                <p:cNvPr id="77" name="Isosceles Triangle 76"/>
                <p:cNvSpPr/>
                <p:nvPr/>
              </p:nvSpPr>
              <p:spPr>
                <a:xfrm rot="10800000" flipV="1">
                  <a:off x="5096101" y="3551241"/>
                  <a:ext cx="3142800" cy="785818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056AA6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5095864" y="2000240"/>
                  <a:ext cx="3143272" cy="1457364"/>
                </a:xfrm>
                <a:prstGeom prst="roundRect">
                  <a:avLst/>
                </a:prstGeom>
                <a:solidFill>
                  <a:srgbClr val="056A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sz="11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Virtual Machine</a:t>
                  </a:r>
                </a:p>
              </p:txBody>
            </p:sp>
            <p:grpSp>
              <p:nvGrpSpPr>
                <p:cNvPr id="8" name="Group 35"/>
                <p:cNvGrpSpPr/>
                <p:nvPr/>
              </p:nvGrpSpPr>
              <p:grpSpPr>
                <a:xfrm>
                  <a:off x="5191233" y="2447918"/>
                  <a:ext cx="2952642" cy="928694"/>
                  <a:chOff x="952475" y="1947852"/>
                  <a:chExt cx="1008000" cy="928694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952475" y="1947852"/>
                    <a:ext cx="1008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>
                    <a:off x="978951" y="2035530"/>
                    <a:ext cx="957145" cy="360000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978951" y="2428868"/>
                    <a:ext cx="957145" cy="36000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1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9" name="Group 50"/>
                <p:cNvGrpSpPr/>
                <p:nvPr/>
              </p:nvGrpSpPr>
              <p:grpSpPr>
                <a:xfrm>
                  <a:off x="5210182" y="5135169"/>
                  <a:ext cx="2928958" cy="923925"/>
                  <a:chOff x="5572132" y="4635103"/>
                  <a:chExt cx="2928958" cy="923925"/>
                </a:xfrm>
              </p:grpSpPr>
              <p:pic>
                <p:nvPicPr>
                  <p:cNvPr id="8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6323026" y="4635103"/>
                    <a:ext cx="676276" cy="923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572132" y="4635103"/>
                    <a:ext cx="676276" cy="923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7073919" y="4635103"/>
                    <a:ext cx="676276" cy="923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7824814" y="4635103"/>
                    <a:ext cx="676276" cy="923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10" name="Group 54"/>
                <p:cNvGrpSpPr/>
                <p:nvPr/>
              </p:nvGrpSpPr>
              <p:grpSpPr>
                <a:xfrm>
                  <a:off x="5095864" y="4396566"/>
                  <a:ext cx="3129857" cy="612000"/>
                  <a:chOff x="5095864" y="3896500"/>
                  <a:chExt cx="3129857" cy="612000"/>
                </a:xfrm>
              </p:grpSpPr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5095864" y="3896500"/>
                    <a:ext cx="720000" cy="612000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Hypervisor or VMM</a:t>
                    </a:r>
                    <a:endParaRPr lang="en-US" sz="5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7505721" y="3896500"/>
                    <a:ext cx="720000" cy="612000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Hypervisor or VMM</a:t>
                    </a:r>
                  </a:p>
                </p:txBody>
              </p:sp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6702436" y="3896500"/>
                    <a:ext cx="720000" cy="612000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Hypervisor or VMM</a:t>
                    </a:r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5899150" y="3896500"/>
                    <a:ext cx="720000" cy="612000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Hypervisor or VMM</a:t>
                    </a:r>
                  </a:p>
                </p:txBody>
              </p:sp>
            </p:grpSp>
          </p:grpSp>
          <p:pic>
            <p:nvPicPr>
              <p:cNvPr id="70" name="Picture 29" descr="C:\Users\shai\AppData\Local\Temp\Rar$DI00.274\SMP_Alt_2c_Lg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155" t="20251" r="7697" b="19556"/>
              <a:stretch>
                <a:fillRect/>
              </a:stretch>
            </p:blipFill>
            <p:spPr bwMode="auto">
              <a:xfrm>
                <a:off x="6182487" y="6102936"/>
                <a:ext cx="97155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Text Placeholder 65"/>
              <p:cNvSpPr txBox="1">
                <a:spLocks/>
              </p:cNvSpPr>
              <p:nvPr/>
            </p:nvSpPr>
            <p:spPr>
              <a:xfrm>
                <a:off x="5375383" y="2333610"/>
                <a:ext cx="2581056" cy="416932"/>
              </a:xfrm>
              <a:prstGeom prst="rect">
                <a:avLst/>
              </a:prstGeom>
            </p:spPr>
            <p:txBody>
              <a:bodyPr/>
              <a:lstStyle/>
              <a:p>
                <a:pPr marR="0" lvl="0" algn="ctr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400" b="1" u="sng" dirty="0" smtClean="0">
                    <a:solidFill>
                      <a:srgbClr val="120B80"/>
                    </a:solidFill>
                  </a:rPr>
                  <a:t>vSMP Foundation</a:t>
                </a:r>
                <a:endParaRPr lang="en-US" sz="1400" b="1" u="sng" dirty="0">
                  <a:solidFill>
                    <a:srgbClr val="120B80"/>
                  </a:solidFill>
                </a:endParaRP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3503710" y="4471988"/>
              <a:ext cx="2124000" cy="864000"/>
            </a:xfrm>
            <a:prstGeom prst="roundRect">
              <a:avLst>
                <a:gd name="adj" fmla="val 954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r>
                <a:rPr lang="en-US" sz="1000" b="1" u="sng" dirty="0" smtClean="0">
                  <a:solidFill>
                    <a:srgbClr val="120B80"/>
                  </a:solidFill>
                </a:rPr>
                <a:t>Capabilities:</a:t>
              </a:r>
              <a:endParaRPr lang="en-US" sz="1000" b="1" dirty="0" smtClean="0">
                <a:solidFill>
                  <a:srgbClr val="120B80"/>
                </a:solidFill>
              </a:endParaRPr>
            </a:p>
            <a:p>
              <a:r>
                <a:rPr lang="en-US" sz="1000" dirty="0" smtClean="0">
                  <a:solidFill>
                    <a:srgbClr val="120B80"/>
                  </a:solidFill>
                </a:rPr>
                <a:t>Up to 16 nodes:</a:t>
              </a:r>
            </a:p>
            <a:p>
              <a:pPr marL="87313" indent="-87313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120B80"/>
                  </a:solidFill>
                </a:rPr>
                <a:t>32 processors (128 cores)</a:t>
              </a:r>
            </a:p>
            <a:p>
              <a:pPr marL="87313" indent="-87313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120B80"/>
                  </a:solidFill>
                </a:rPr>
                <a:t>4 TB RAM</a:t>
              </a:r>
            </a:p>
            <a:p>
              <a:pPr marL="87313" indent="-87313"/>
              <a:r>
                <a:rPr lang="en-US" sz="1000" dirty="0" smtClean="0">
                  <a:solidFill>
                    <a:srgbClr val="120B80"/>
                  </a:solidFill>
                </a:rPr>
                <a:t>More at: </a:t>
              </a:r>
              <a:r>
                <a:rPr lang="en-US" sz="900" dirty="0" smtClean="0">
                  <a:solidFill>
                    <a:srgbClr val="120B80"/>
                  </a:solidFill>
                  <a:hlinkClick r:id="rId4"/>
                </a:rPr>
                <a:t>http://www.scalemp.com/spec</a:t>
              </a:r>
              <a:endParaRPr lang="en-US" sz="1000" dirty="0">
                <a:solidFill>
                  <a:srgbClr val="120B80"/>
                </a:solidFill>
              </a:endParaRPr>
            </a:p>
          </p:txBody>
        </p:sp>
      </p:grpSp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5"/>
          <a:srcRect l="-5430" t="-2510" r="-1020" b="4151"/>
          <a:stretch>
            <a:fillRect/>
          </a:stretch>
        </p:blipFill>
        <p:spPr>
          <a:xfrm>
            <a:off x="7307121" y="2011168"/>
            <a:ext cx="582494" cy="996109"/>
          </a:xfrm>
          <a:prstGeom prst="rect">
            <a:avLst/>
          </a:prstGeom>
        </p:spPr>
      </p:pic>
      <p:pic>
        <p:nvPicPr>
          <p:cNvPr id="101" name="Picture 2" descr="http://www.emulab.net/gallery/full/43-racks_a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06602" y="2033596"/>
            <a:ext cx="730260" cy="973681"/>
          </a:xfrm>
          <a:prstGeom prst="roundRect">
            <a:avLst>
              <a:gd name="adj" fmla="val 7127"/>
            </a:avLst>
          </a:prstGeom>
          <a:ln>
            <a:noFill/>
          </a:ln>
          <a:effectLst>
            <a:softEdge rad="31750"/>
          </a:effectLst>
        </p:spPr>
      </p:pic>
      <p:grpSp>
        <p:nvGrpSpPr>
          <p:cNvPr id="11" name="Group 101"/>
          <p:cNvGrpSpPr/>
          <p:nvPr/>
        </p:nvGrpSpPr>
        <p:grpSpPr>
          <a:xfrm>
            <a:off x="1282477" y="3055960"/>
            <a:ext cx="6571797" cy="438156"/>
            <a:chOff x="1212805" y="2552688"/>
            <a:chExt cx="6571797" cy="438156"/>
          </a:xfrm>
          <a:solidFill>
            <a:srgbClr val="FF6600"/>
          </a:solidFill>
        </p:grpSpPr>
        <p:sp>
          <p:nvSpPr>
            <p:cNvPr id="103" name="Bent-Up Arrow 102"/>
            <p:cNvSpPr/>
            <p:nvPr/>
          </p:nvSpPr>
          <p:spPr>
            <a:xfrm rot="10800000" flipH="1">
              <a:off x="5866866" y="2552688"/>
              <a:ext cx="1917736" cy="438156"/>
            </a:xfrm>
            <a:prstGeom prst="bentUpArrow">
              <a:avLst>
                <a:gd name="adj1" fmla="val 15582"/>
                <a:gd name="adj2" fmla="val 18963"/>
                <a:gd name="adj3" fmla="val 24078"/>
              </a:avLst>
            </a:prstGeom>
            <a:grpFill/>
            <a:ln w="3175" cap="rnd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Bent-Up Arrow 103"/>
            <p:cNvSpPr/>
            <p:nvPr/>
          </p:nvSpPr>
          <p:spPr>
            <a:xfrm rot="10800000">
              <a:off x="1212805" y="2552688"/>
              <a:ext cx="1917736" cy="438156"/>
            </a:xfrm>
            <a:prstGeom prst="bentUpArrow">
              <a:avLst>
                <a:gd name="adj1" fmla="val 15582"/>
                <a:gd name="adj2" fmla="val 18963"/>
                <a:gd name="adj3" fmla="val 24078"/>
              </a:avLst>
            </a:prstGeom>
            <a:grpFill/>
            <a:ln w="3175" cap="rnd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Content Placeholder 3"/>
          <p:cNvSpPr txBox="1">
            <a:spLocks/>
          </p:cNvSpPr>
          <p:nvPr/>
        </p:nvSpPr>
        <p:spPr>
          <a:xfrm>
            <a:off x="250826" y="3494116"/>
            <a:ext cx="3043219" cy="1497033"/>
          </a:xfrm>
          <a:prstGeom prst="rect">
            <a:avLst/>
          </a:prstGeom>
        </p:spPr>
        <p:txBody>
          <a:bodyPr lIns="72000" tIns="36000" rIns="72000" bIns="36000"/>
          <a:lstStyle/>
          <a:p>
            <a:pPr marL="0" marR="0" lvl="0" indent="0" algn="l" defTabSz="914400" rtl="0" eaLnBrk="1" fontAlgn="auto" latinLnBrk="0" hangingPunct="1">
              <a:spcBef>
                <a:spcPts val="15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20B80"/>
                </a:solidFill>
                <a:uLnTx/>
                <a:uFillTx/>
                <a:latin typeface="+mn-lt"/>
                <a:ea typeface="+mn-ea"/>
                <a:cs typeface="+mn-cs"/>
              </a:rPr>
              <a:t>Cluster Management</a:t>
            </a:r>
          </a:p>
          <a:p>
            <a:pPr marL="182563" indent="-182563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20B80"/>
                </a:solidFill>
              </a:rPr>
              <a:t>Requirements driven by IT to simplify cluster deployment:</a:t>
            </a:r>
          </a:p>
          <a:p>
            <a:pPr marL="357188" lvl="1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Single OS</a:t>
            </a:r>
          </a:p>
          <a:p>
            <a:pPr marL="357188" lvl="1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InfiniBand complexity removal</a:t>
            </a:r>
          </a:p>
          <a:p>
            <a:pPr marL="357188" lvl="1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Simplified I/O: faster scratch storage</a:t>
            </a:r>
          </a:p>
          <a:p>
            <a:pPr marL="357188" lvl="1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Large memory is a plus</a:t>
            </a:r>
          </a:p>
          <a:p>
            <a:pPr marL="182563" indent="-182563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20B80"/>
                </a:solidFill>
              </a:rPr>
              <a:t>OPEX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20B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</a:t>
            </a:r>
          </a:p>
        </p:txBody>
      </p:sp>
      <p:sp>
        <p:nvSpPr>
          <p:cNvPr id="106" name="Content Placeholder 3"/>
          <p:cNvSpPr txBox="1">
            <a:spLocks/>
          </p:cNvSpPr>
          <p:nvPr/>
        </p:nvSpPr>
        <p:spPr>
          <a:xfrm>
            <a:off x="6092906" y="3494116"/>
            <a:ext cx="3043219" cy="1497033"/>
          </a:xfrm>
          <a:prstGeom prst="rect">
            <a:avLst/>
          </a:prstGeom>
        </p:spPr>
        <p:txBody>
          <a:bodyPr lIns="72000" tIns="36000" rIns="72000" bIns="36000"/>
          <a:lstStyle/>
          <a:p>
            <a:pPr marL="0" marR="0" lvl="0" indent="0" algn="l" defTabSz="914400" eaLnBrk="1" fontAlgn="auto" latinLnBrk="0" hangingPunct="1">
              <a:spcBef>
                <a:spcPts val="15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20B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SMP Replacement</a:t>
            </a:r>
          </a:p>
          <a:p>
            <a:pPr marL="182563" lvl="0" indent="-182563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20B80"/>
                </a:solidFill>
              </a:rPr>
              <a:t>Requirements driven by the end users per application characteristics:</a:t>
            </a:r>
          </a:p>
          <a:p>
            <a:pPr marL="357188" lvl="0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Large memory </a:t>
            </a:r>
          </a:p>
          <a:p>
            <a:pPr marL="357188" lvl="0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High core-count</a:t>
            </a:r>
          </a:p>
          <a:p>
            <a:pPr marL="357188" lvl="0" indent="-174625">
              <a:spcBef>
                <a:spcPts val="15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20B80"/>
                </a:solidFill>
              </a:rPr>
              <a:t>IT simplification is a plus</a:t>
            </a:r>
          </a:p>
          <a:p>
            <a:pPr marL="182563" marR="0" lvl="0" indent="-182563" algn="l" defTabSz="914400" eaLnBrk="1" fontAlgn="auto" latinLnBrk="0" hangingPunct="1">
              <a:spcBef>
                <a:spcPts val="15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20B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CAPEX savings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Aggregate?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227" y="1357298"/>
            <a:ext cx="7092950" cy="210186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u="sng" dirty="0" smtClean="0">
                <a:solidFill>
                  <a:srgbClr val="056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the hardware to the problem size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Alternative to costly and proprietary RISC systems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Large memory </a:t>
            </a:r>
            <a:r>
              <a:rPr lang="en-US" sz="1800" dirty="0" smtClean="0"/>
              <a:t>x86 resource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Enable larger workloads that cannot be run otherwise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High core-count </a:t>
            </a:r>
            <a:r>
              <a:rPr lang="en-US" sz="1800" dirty="0" smtClean="0"/>
              <a:t>x86 shared-memory resource with high memory bandwidth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Allow threaded applications to benefit from shared-memory systems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Reduced development time of custom code using OpenMP (vs. MPI)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OVERCOMING LIMITATIONS OF EXISTING DEPLOYMENT MODELS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6DBA45-2853-444C-A0EC-48BAF91EF6BB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DC28DD-4C3B-446A-9C35-6F36F66695D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2637" y="1294199"/>
            <a:ext cx="1927422" cy="2373345"/>
            <a:chOff x="162637" y="1294199"/>
            <a:chExt cx="1927422" cy="2373345"/>
          </a:xfrm>
        </p:grpSpPr>
        <p:sp>
          <p:nvSpPr>
            <p:cNvPr id="31" name="Rounded Rectangle 30"/>
            <p:cNvSpPr/>
            <p:nvPr/>
          </p:nvSpPr>
          <p:spPr>
            <a:xfrm>
              <a:off x="162637" y="1294199"/>
              <a:ext cx="1927422" cy="2373345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/>
            <a:srcRect l="-5430" t="-2510" r="-1020" b="4151"/>
            <a:stretch>
              <a:fillRect/>
            </a:stretch>
          </p:blipFill>
          <p:spPr>
            <a:xfrm>
              <a:off x="447011" y="1319153"/>
              <a:ext cx="1358675" cy="2323436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01544" y="3976695"/>
            <a:ext cx="3497481" cy="2586957"/>
            <a:chOff x="401544" y="3976695"/>
            <a:chExt cx="3497481" cy="2586957"/>
          </a:xfrm>
        </p:grpSpPr>
        <p:sp>
          <p:nvSpPr>
            <p:cNvPr id="36" name="Rounded Rectangle 35"/>
            <p:cNvSpPr/>
            <p:nvPr/>
          </p:nvSpPr>
          <p:spPr>
            <a:xfrm>
              <a:off x="401544" y="3976695"/>
              <a:ext cx="3497481" cy="2227293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54"/>
            <p:cNvGrpSpPr/>
            <p:nvPr/>
          </p:nvGrpSpPr>
          <p:grpSpPr>
            <a:xfrm>
              <a:off x="1408726" y="4152228"/>
              <a:ext cx="1071570" cy="1870070"/>
              <a:chOff x="1500166" y="4143380"/>
              <a:chExt cx="1071570" cy="187007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12898" y="4735513"/>
                <a:ext cx="859302" cy="1277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52"/>
              <p:cNvGrpSpPr/>
              <p:nvPr/>
            </p:nvGrpSpPr>
            <p:grpSpPr>
              <a:xfrm>
                <a:off x="1500166" y="4143380"/>
                <a:ext cx="1071570" cy="571504"/>
                <a:chOff x="3000364" y="4143380"/>
                <a:chExt cx="553846" cy="571504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3000364" y="4143380"/>
                  <a:ext cx="553846" cy="57150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025483" y="4197336"/>
                  <a:ext cx="502449" cy="221538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3025483" y="4439390"/>
                  <a:ext cx="502449" cy="221538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1524980" y="6163542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20B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$$$$$</a:t>
              </a:r>
              <a:endParaRPr lang="en-US" sz="2000" b="1" dirty="0">
                <a:solidFill>
                  <a:srgbClr val="120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" name="Notched Right Arrow 59"/>
          <p:cNvSpPr/>
          <p:nvPr/>
        </p:nvSpPr>
        <p:spPr>
          <a:xfrm>
            <a:off x="4103081" y="4871657"/>
            <a:ext cx="1000132" cy="358775"/>
          </a:xfrm>
          <a:prstGeom prst="notchedRightArrow">
            <a:avLst/>
          </a:prstGeom>
          <a:solidFill>
            <a:srgbClr val="056A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310027" y="3976695"/>
            <a:ext cx="3497481" cy="2534655"/>
            <a:chOff x="5310027" y="3976695"/>
            <a:chExt cx="3497481" cy="2534655"/>
          </a:xfrm>
        </p:grpSpPr>
        <p:sp>
          <p:nvSpPr>
            <p:cNvPr id="35" name="Rounded Rectangle 34"/>
            <p:cNvSpPr/>
            <p:nvPr/>
          </p:nvSpPr>
          <p:spPr>
            <a:xfrm>
              <a:off x="5310027" y="3976695"/>
              <a:ext cx="3497481" cy="2227293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117"/>
            <p:cNvGrpSpPr/>
            <p:nvPr/>
          </p:nvGrpSpPr>
          <p:grpSpPr>
            <a:xfrm>
              <a:off x="5545300" y="4448204"/>
              <a:ext cx="3000395" cy="1281115"/>
              <a:chOff x="5286380" y="4714884"/>
              <a:chExt cx="3000395" cy="1281115"/>
            </a:xfrm>
          </p:grpSpPr>
          <p:grpSp>
            <p:nvGrpSpPr>
              <p:cNvPr id="38" name="Group 76"/>
              <p:cNvGrpSpPr/>
              <p:nvPr/>
            </p:nvGrpSpPr>
            <p:grpSpPr>
              <a:xfrm>
                <a:off x="5286380" y="4714884"/>
                <a:ext cx="3000395" cy="571504"/>
                <a:chOff x="357158" y="4000504"/>
                <a:chExt cx="737647" cy="928694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357158" y="4000504"/>
                  <a:ext cx="737647" cy="928694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369607" y="4088183"/>
                  <a:ext cx="715586" cy="359999"/>
                </a:xfrm>
                <a:prstGeom prst="round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369606" y="4481520"/>
                  <a:ext cx="715587" cy="359999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OS</a:t>
                  </a:r>
                  <a:endPara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10888" y="5286388"/>
                <a:ext cx="519406" cy="70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21848" y="5286388"/>
                <a:ext cx="519406" cy="70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32808" y="5286388"/>
                <a:ext cx="519406" cy="70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43768" y="5286388"/>
                <a:ext cx="519406" cy="70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4728" y="5286388"/>
                <a:ext cx="519406" cy="709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6809598" y="61727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20B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$$$</a:t>
              </a:r>
              <a:endParaRPr lang="en-US" sz="1600" b="1" dirty="0">
                <a:solidFill>
                  <a:srgbClr val="120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Aggregate?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019" y="1357298"/>
            <a:ext cx="6950106" cy="21018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u="sng" dirty="0" smtClean="0">
                <a:solidFill>
                  <a:srgbClr val="056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the problem to fit the hardware</a:t>
            </a:r>
            <a:endParaRPr lang="en-US" sz="2400" b="1" dirty="0" smtClean="0">
              <a:solidFill>
                <a:srgbClr val="056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/>
              <a:t>Ease of use: </a:t>
            </a:r>
            <a:r>
              <a:rPr lang="en-US" sz="1800" dirty="0" smtClean="0"/>
              <a:t>one system to manage: fewer, larger nodes means less cluster management overhead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Single Operating System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Avoid cluster file systems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Hide InfiniBand complexities</a:t>
            </a:r>
          </a:p>
          <a:p>
            <a:pPr marL="358775" lvl="1" indent="-358775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/>
              <a:t>Shared I/O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4F81BD"/>
                </a:solidFill>
              </a:rPr>
              <a:t>Single process can utilize I/O bandwidth of multiple systems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OVERCOMING LIMITATIONS OF EXISTING DEPLOYMENT MODELS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20F60C-5077-4236-8818-7B2EE6486444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DC28DD-4C3B-446A-9C35-6F36F66695D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62637" y="1302537"/>
            <a:ext cx="1927422" cy="2373345"/>
            <a:chOff x="162637" y="1302537"/>
            <a:chExt cx="1927422" cy="2373345"/>
          </a:xfrm>
        </p:grpSpPr>
        <p:sp>
          <p:nvSpPr>
            <p:cNvPr id="72" name="Rounded Rectangle 71"/>
            <p:cNvSpPr/>
            <p:nvPr/>
          </p:nvSpPr>
          <p:spPr>
            <a:xfrm>
              <a:off x="162637" y="1302537"/>
              <a:ext cx="1927422" cy="2373345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http://www.emulab.net/gallery/full/43-racks_ab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74679" y="1353650"/>
              <a:ext cx="1703339" cy="22711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7" name="Notched Right Arrow 116"/>
          <p:cNvSpPr/>
          <p:nvPr/>
        </p:nvSpPr>
        <p:spPr>
          <a:xfrm>
            <a:off x="4103081" y="4871657"/>
            <a:ext cx="1000132" cy="358775"/>
          </a:xfrm>
          <a:prstGeom prst="notchedRightArrow">
            <a:avLst/>
          </a:prstGeom>
          <a:solidFill>
            <a:srgbClr val="056A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310027" y="3976695"/>
            <a:ext cx="3497481" cy="2534655"/>
            <a:chOff x="5310027" y="3976695"/>
            <a:chExt cx="3497481" cy="2534655"/>
          </a:xfrm>
        </p:grpSpPr>
        <p:sp>
          <p:nvSpPr>
            <p:cNvPr id="89" name="Rounded Rectangle 88"/>
            <p:cNvSpPr/>
            <p:nvPr/>
          </p:nvSpPr>
          <p:spPr>
            <a:xfrm>
              <a:off x="5310027" y="3976695"/>
              <a:ext cx="3497481" cy="2227293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545300" y="4116570"/>
              <a:ext cx="3000395" cy="2032805"/>
              <a:chOff x="5545300" y="4116570"/>
              <a:chExt cx="3000395" cy="2032805"/>
            </a:xfrm>
          </p:grpSpPr>
          <p:grpSp>
            <p:nvGrpSpPr>
              <p:cNvPr id="17" name="Group 117"/>
              <p:cNvGrpSpPr/>
              <p:nvPr/>
            </p:nvGrpSpPr>
            <p:grpSpPr>
              <a:xfrm>
                <a:off x="5545300" y="4116570"/>
                <a:ext cx="3000395" cy="1281115"/>
                <a:chOff x="5286380" y="4714884"/>
                <a:chExt cx="3000395" cy="1281115"/>
              </a:xfrm>
            </p:grpSpPr>
            <p:grpSp>
              <p:nvGrpSpPr>
                <p:cNvPr id="18" name="Group 76"/>
                <p:cNvGrpSpPr/>
                <p:nvPr/>
              </p:nvGrpSpPr>
              <p:grpSpPr>
                <a:xfrm>
                  <a:off x="5286380" y="4714884"/>
                  <a:ext cx="3000395" cy="571504"/>
                  <a:chOff x="357158" y="4000504"/>
                  <a:chExt cx="737647" cy="928694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>
                  <a:xfrm>
                    <a:off x="357158" y="4000504"/>
                    <a:ext cx="737647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369607" y="4088183"/>
                    <a:ext cx="715586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" name="Rounded Rectangle 79"/>
                  <p:cNvSpPr/>
                  <p:nvPr/>
                </p:nvSpPr>
                <p:spPr>
                  <a:xfrm>
                    <a:off x="369606" y="4481520"/>
                    <a:ext cx="715587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8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10888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921848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4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532808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0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143768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754728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1" name="Group 96"/>
              <p:cNvGrpSpPr/>
              <p:nvPr/>
            </p:nvGrpSpPr>
            <p:grpSpPr>
              <a:xfrm>
                <a:off x="5563401" y="5406828"/>
                <a:ext cx="747715" cy="742547"/>
                <a:chOff x="5563401" y="5287956"/>
                <a:chExt cx="747715" cy="742547"/>
              </a:xfrm>
            </p:grpSpPr>
            <p:grpSp>
              <p:nvGrpSpPr>
                <p:cNvPr id="22" name="Group 73"/>
                <p:cNvGrpSpPr/>
                <p:nvPr/>
              </p:nvGrpSpPr>
              <p:grpSpPr>
                <a:xfrm>
                  <a:off x="5563401" y="5442128"/>
                  <a:ext cx="747715" cy="588375"/>
                  <a:chOff x="5654841" y="5542712"/>
                  <a:chExt cx="747715" cy="588375"/>
                </a:xfrm>
              </p:grpSpPr>
              <p:pic>
                <p:nvPicPr>
                  <p:cNvPr id="14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4841" y="5669124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97717" y="5542712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593" y="5669124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cxnSp>
              <p:nvCxnSpPr>
                <p:cNvPr id="149" name="Elbow Connector 148"/>
                <p:cNvCxnSpPr>
                  <a:stCxn id="82" idx="2"/>
                  <a:endCxn id="147" idx="0"/>
                </p:cNvCxnSpPr>
                <p:nvPr/>
              </p:nvCxnSpPr>
              <p:spPr>
                <a:xfrm rot="16200000" flipH="1">
                  <a:off x="5806300" y="5311168"/>
                  <a:ext cx="154171" cy="1077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6" name="TextBox 85"/>
            <p:cNvSpPr txBox="1"/>
            <p:nvPr/>
          </p:nvSpPr>
          <p:spPr>
            <a:xfrm>
              <a:off x="6809598" y="61727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20B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$$$</a:t>
              </a:r>
              <a:endParaRPr lang="en-US" sz="1600" b="1" dirty="0">
                <a:solidFill>
                  <a:srgbClr val="120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01544" y="3976695"/>
            <a:ext cx="3497481" cy="2588059"/>
            <a:chOff x="401544" y="3976695"/>
            <a:chExt cx="3497481" cy="2588059"/>
          </a:xfrm>
        </p:grpSpPr>
        <p:sp>
          <p:nvSpPr>
            <p:cNvPr id="76" name="Rounded Rectangle 75"/>
            <p:cNvSpPr/>
            <p:nvPr/>
          </p:nvSpPr>
          <p:spPr>
            <a:xfrm>
              <a:off x="401544" y="3976695"/>
              <a:ext cx="3497481" cy="2227293"/>
            </a:xfrm>
            <a:prstGeom prst="roundRect">
              <a:avLst>
                <a:gd name="adj" fmla="val 5073"/>
              </a:avLst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32768" y="6164644"/>
              <a:ext cx="83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20B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$$$$$</a:t>
              </a:r>
              <a:endParaRPr lang="en-US" sz="2000" b="1" dirty="0">
                <a:solidFill>
                  <a:srgbClr val="120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46904" y="4116570"/>
              <a:ext cx="3021468" cy="2036404"/>
              <a:chOff x="646904" y="4116570"/>
              <a:chExt cx="3021468" cy="2036404"/>
            </a:xfrm>
          </p:grpSpPr>
          <p:grpSp>
            <p:nvGrpSpPr>
              <p:cNvPr id="4" name="Group 38"/>
              <p:cNvGrpSpPr/>
              <p:nvPr/>
            </p:nvGrpSpPr>
            <p:grpSpPr>
              <a:xfrm>
                <a:off x="646904" y="4116570"/>
                <a:ext cx="577628" cy="1281115"/>
                <a:chOff x="471489" y="4714884"/>
                <a:chExt cx="577628" cy="1281115"/>
              </a:xfrm>
            </p:grpSpPr>
            <p:grpSp>
              <p:nvGrpSpPr>
                <p:cNvPr id="7" name="Group 40"/>
                <p:cNvGrpSpPr/>
                <p:nvPr/>
              </p:nvGrpSpPr>
              <p:grpSpPr>
                <a:xfrm>
                  <a:off x="495271" y="4714884"/>
                  <a:ext cx="553846" cy="571504"/>
                  <a:chOff x="357158" y="4000504"/>
                  <a:chExt cx="900000" cy="928694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357158" y="4000504"/>
                    <a:ext cx="900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429103" y="4088183"/>
                    <a:ext cx="760500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429103" y="4481520"/>
                    <a:ext cx="760500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489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" name="Group 44"/>
              <p:cNvGrpSpPr/>
              <p:nvPr/>
            </p:nvGrpSpPr>
            <p:grpSpPr>
              <a:xfrm>
                <a:off x="1257864" y="4116570"/>
                <a:ext cx="577628" cy="1281115"/>
                <a:chOff x="471489" y="4714884"/>
                <a:chExt cx="577628" cy="1281115"/>
              </a:xfrm>
            </p:grpSpPr>
            <p:grpSp>
              <p:nvGrpSpPr>
                <p:cNvPr id="9" name="Group 46"/>
                <p:cNvGrpSpPr/>
                <p:nvPr/>
              </p:nvGrpSpPr>
              <p:grpSpPr>
                <a:xfrm>
                  <a:off x="495271" y="4714884"/>
                  <a:ext cx="553846" cy="571504"/>
                  <a:chOff x="357158" y="4000504"/>
                  <a:chExt cx="900000" cy="928694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357158" y="4000504"/>
                    <a:ext cx="900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429103" y="4088183"/>
                    <a:ext cx="760500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429103" y="4481520"/>
                    <a:ext cx="760500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489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0" name="Group 50"/>
              <p:cNvGrpSpPr/>
              <p:nvPr/>
            </p:nvGrpSpPr>
            <p:grpSpPr>
              <a:xfrm>
                <a:off x="1868824" y="4116570"/>
                <a:ext cx="577628" cy="1281115"/>
                <a:chOff x="471489" y="4714884"/>
                <a:chExt cx="577628" cy="1281115"/>
              </a:xfrm>
            </p:grpSpPr>
            <p:grpSp>
              <p:nvGrpSpPr>
                <p:cNvPr id="12" name="Group 52"/>
                <p:cNvGrpSpPr/>
                <p:nvPr/>
              </p:nvGrpSpPr>
              <p:grpSpPr>
                <a:xfrm>
                  <a:off x="495271" y="4714884"/>
                  <a:ext cx="553846" cy="571504"/>
                  <a:chOff x="357158" y="4000504"/>
                  <a:chExt cx="900000" cy="928694"/>
                </a:xfrm>
              </p:grpSpPr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357158" y="4000504"/>
                    <a:ext cx="900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429103" y="4088183"/>
                    <a:ext cx="760500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429103" y="4481520"/>
                    <a:ext cx="760500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489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3" name="Group 56"/>
              <p:cNvGrpSpPr/>
              <p:nvPr/>
            </p:nvGrpSpPr>
            <p:grpSpPr>
              <a:xfrm>
                <a:off x="2479784" y="4116570"/>
                <a:ext cx="577628" cy="1281115"/>
                <a:chOff x="471489" y="4714884"/>
                <a:chExt cx="577628" cy="1281115"/>
              </a:xfrm>
            </p:grpSpPr>
            <p:grpSp>
              <p:nvGrpSpPr>
                <p:cNvPr id="14" name="Group 58"/>
                <p:cNvGrpSpPr/>
                <p:nvPr/>
              </p:nvGrpSpPr>
              <p:grpSpPr>
                <a:xfrm>
                  <a:off x="495271" y="4714884"/>
                  <a:ext cx="553846" cy="571504"/>
                  <a:chOff x="357158" y="4000504"/>
                  <a:chExt cx="900000" cy="928694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357158" y="4000504"/>
                    <a:ext cx="900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29103" y="4088183"/>
                    <a:ext cx="760500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429103" y="4481520"/>
                    <a:ext cx="760500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489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5" name="Group 62"/>
              <p:cNvGrpSpPr/>
              <p:nvPr/>
            </p:nvGrpSpPr>
            <p:grpSpPr>
              <a:xfrm>
                <a:off x="3090744" y="4116570"/>
                <a:ext cx="577628" cy="1281115"/>
                <a:chOff x="471489" y="4714884"/>
                <a:chExt cx="577628" cy="1281115"/>
              </a:xfrm>
            </p:grpSpPr>
            <p:grpSp>
              <p:nvGrpSpPr>
                <p:cNvPr id="16" name="Group 64"/>
                <p:cNvGrpSpPr/>
                <p:nvPr/>
              </p:nvGrpSpPr>
              <p:grpSpPr>
                <a:xfrm>
                  <a:off x="495271" y="4714884"/>
                  <a:ext cx="553846" cy="571504"/>
                  <a:chOff x="357158" y="4000504"/>
                  <a:chExt cx="900000" cy="928694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357158" y="4000504"/>
                    <a:ext cx="900000" cy="928694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429103" y="4088180"/>
                    <a:ext cx="760500" cy="359999"/>
                  </a:xfrm>
                  <a:prstGeom prst="round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App</a:t>
                    </a:r>
                    <a:endPara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429103" y="4481520"/>
                    <a:ext cx="760500" cy="359999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OS</a:t>
                    </a:r>
                    <a:endParaRPr 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1489" y="5286388"/>
                  <a:ext cx="519406" cy="70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9" name="Group 144"/>
              <p:cNvGrpSpPr/>
              <p:nvPr/>
            </p:nvGrpSpPr>
            <p:grpSpPr>
              <a:xfrm>
                <a:off x="906606" y="5397684"/>
                <a:ext cx="2443842" cy="452872"/>
                <a:chOff x="1013506" y="5577418"/>
                <a:chExt cx="2443842" cy="452872"/>
              </a:xfrm>
            </p:grpSpPr>
            <p:cxnSp>
              <p:nvCxnSpPr>
                <p:cNvPr id="126" name="Shape 125"/>
                <p:cNvCxnSpPr>
                  <a:stCxn id="40" idx="2"/>
                  <a:endCxn id="2050" idx="1"/>
                </p:cNvCxnSpPr>
                <p:nvPr/>
              </p:nvCxnSpPr>
              <p:spPr>
                <a:xfrm rot="16200000" flipH="1">
                  <a:off x="1347223" y="5243702"/>
                  <a:ext cx="452870" cy="112030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hape 127"/>
                <p:cNvCxnSpPr>
                  <a:stCxn id="46" idx="2"/>
                  <a:endCxn id="2050" idx="1"/>
                </p:cNvCxnSpPr>
                <p:nvPr/>
              </p:nvCxnSpPr>
              <p:spPr>
                <a:xfrm rot="16200000" flipH="1">
                  <a:off x="1652703" y="5549182"/>
                  <a:ext cx="452870" cy="50934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hape 129"/>
                <p:cNvCxnSpPr>
                  <a:stCxn id="52" idx="2"/>
                  <a:endCxn id="2050" idx="1"/>
                </p:cNvCxnSpPr>
                <p:nvPr/>
              </p:nvCxnSpPr>
              <p:spPr>
                <a:xfrm rot="5400000">
                  <a:off x="1958184" y="5753046"/>
                  <a:ext cx="452870" cy="101617"/>
                </a:xfrm>
                <a:prstGeom prst="bentConnector4">
                  <a:avLst>
                    <a:gd name="adj1" fmla="val 16611"/>
                    <a:gd name="adj2" fmla="val 324962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hape 131"/>
                <p:cNvCxnSpPr>
                  <a:stCxn id="58" idx="2"/>
                  <a:endCxn id="2050" idx="0"/>
                </p:cNvCxnSpPr>
                <p:nvPr/>
              </p:nvCxnSpPr>
              <p:spPr>
                <a:xfrm rot="5400000">
                  <a:off x="2588705" y="5470187"/>
                  <a:ext cx="150451" cy="36491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hape 134"/>
                <p:cNvCxnSpPr>
                  <a:stCxn id="64" idx="2"/>
                  <a:endCxn id="2050" idx="0"/>
                </p:cNvCxnSpPr>
                <p:nvPr/>
              </p:nvCxnSpPr>
              <p:spPr>
                <a:xfrm rot="5400000">
                  <a:off x="2894185" y="5164707"/>
                  <a:ext cx="150451" cy="97587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95"/>
              <p:cNvGrpSpPr/>
              <p:nvPr/>
            </p:nvGrpSpPr>
            <p:grpSpPr>
              <a:xfrm>
                <a:off x="2026910" y="5548136"/>
                <a:ext cx="1631443" cy="604838"/>
                <a:chOff x="2026910" y="5429264"/>
                <a:chExt cx="1631443" cy="604838"/>
              </a:xfrm>
            </p:grpSpPr>
            <p:cxnSp>
              <p:nvCxnSpPr>
                <p:cNvPr id="139" name="Elbow Connector 138"/>
                <p:cNvCxnSpPr>
                  <a:stCxn id="2050" idx="3"/>
                  <a:endCxn id="81" idx="1"/>
                </p:cNvCxnSpPr>
                <p:nvPr/>
              </p:nvCxnSpPr>
              <p:spPr>
                <a:xfrm>
                  <a:off x="2722236" y="5731683"/>
                  <a:ext cx="188402" cy="67839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26910" y="5429264"/>
                  <a:ext cx="695326" cy="604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4" name="Group 75"/>
                <p:cNvGrpSpPr/>
                <p:nvPr/>
              </p:nvGrpSpPr>
              <p:grpSpPr>
                <a:xfrm>
                  <a:off x="2910638" y="5442128"/>
                  <a:ext cx="747715" cy="588375"/>
                  <a:chOff x="5654841" y="5542712"/>
                  <a:chExt cx="747715" cy="588375"/>
                </a:xfrm>
              </p:grpSpPr>
              <p:pic>
                <p:nvPicPr>
                  <p:cNvPr id="8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4841" y="5669124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97717" y="5542712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593" y="5669124"/>
                    <a:ext cx="461963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Cluster -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>
              <a:defRPr/>
            </a:pPr>
            <a:fld id="{E3BE9FBA-3878-4549-BF4E-BD973B118531}" type="datetime1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4/20/2009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>
              <a:defRPr/>
            </a:pPr>
            <a:fld id="{D9DC28DD-4C3B-446A-9C35-6F36F66695DF}" type="slidenum">
              <a:rPr lang="en-US" sz="7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9</a:t>
            </a:fld>
            <a:endParaRPr lang="en-US" sz="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shai\Documents\ScaleMP\Marketing\OEMs\Dell\Dell-FAT-NOD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357562"/>
            <a:ext cx="6534150" cy="50715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leMP 2Q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5842</TotalTime>
  <Words>808</Words>
  <Application>Microsoft Office PowerPoint</Application>
  <PresentationFormat>On-screen Show (4:3)</PresentationFormat>
  <Paragraphs>334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ScaleMP 2Q08</vt:lpstr>
      <vt:lpstr>Slide 1</vt:lpstr>
      <vt:lpstr>New Server Virtualization Paradigm</vt:lpstr>
      <vt:lpstr>Existing HPC Deployment Models</vt:lpstr>
      <vt:lpstr>Existing HPC Deployment Models</vt:lpstr>
      <vt:lpstr>Existing HPC Deployment Models</vt:lpstr>
      <vt:lpstr>vSMP Foundation – Background</vt:lpstr>
      <vt:lpstr>Why Aggregate?</vt:lpstr>
      <vt:lpstr>Why Aggregate?</vt:lpstr>
      <vt:lpstr>Simplified Cluster - Example</vt:lpstr>
      <vt:lpstr>Customers and Partners</vt:lpstr>
      <vt:lpstr>Target Environments and Applications</vt:lpstr>
      <vt:lpstr>vSMP Foundation 2.0</vt:lpstr>
      <vt:lpstr>vSMP Foundation 2.0</vt:lpstr>
      <vt:lpstr>Some Performance Data</vt:lpstr>
      <vt:lpstr>Some Performance Data</vt:lpstr>
      <vt:lpstr>vSMP Foundation Performance</vt:lpstr>
      <vt:lpstr>vSMP Foundation Performance</vt:lpstr>
      <vt:lpstr>vSMP Foundation Performance</vt:lpstr>
      <vt:lpstr>vSMP Foundation Performance</vt:lpstr>
      <vt:lpstr>vSMP Foundation Performance</vt:lpstr>
      <vt:lpstr>Slide 21</vt:lpstr>
      <vt:lpstr>Short Intro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 Fultheim</dc:creator>
  <cp:lastModifiedBy>Shai Fultheim</cp:lastModifiedBy>
  <cp:revision>239</cp:revision>
  <dcterms:created xsi:type="dcterms:W3CDTF">2008-04-21T22:33:31Z</dcterms:created>
  <dcterms:modified xsi:type="dcterms:W3CDTF">2009-04-20T22:46:26Z</dcterms:modified>
</cp:coreProperties>
</file>